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5003" r:id="rId2"/>
    <p:sldId id="5008" r:id="rId3"/>
    <p:sldId id="4986" r:id="rId4"/>
    <p:sldId id="4987" r:id="rId5"/>
    <p:sldId id="5010" r:id="rId6"/>
    <p:sldId id="4663" r:id="rId7"/>
    <p:sldId id="4582" r:id="rId8"/>
    <p:sldId id="4560" r:id="rId9"/>
    <p:sldId id="4573" r:id="rId10"/>
    <p:sldId id="4530" r:id="rId11"/>
    <p:sldId id="4576" r:id="rId12"/>
    <p:sldId id="4538" r:id="rId13"/>
    <p:sldId id="4541" r:id="rId14"/>
    <p:sldId id="4556" r:id="rId15"/>
    <p:sldId id="4540" r:id="rId16"/>
    <p:sldId id="4989" r:id="rId17"/>
    <p:sldId id="4795" r:id="rId18"/>
    <p:sldId id="4574" r:id="rId19"/>
    <p:sldId id="3681" r:id="rId20"/>
    <p:sldId id="4791" r:id="rId21"/>
    <p:sldId id="4789" r:id="rId22"/>
    <p:sldId id="4790" r:id="rId23"/>
    <p:sldId id="4997" r:id="rId24"/>
    <p:sldId id="3103" r:id="rId25"/>
    <p:sldId id="1464" r:id="rId2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1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2303"/>
    <p:restoredTop sz="97748"/>
  </p:normalViewPr>
  <p:slideViewPr>
    <p:cSldViewPr snapToGrid="0" snapToObjects="1">
      <p:cViewPr>
        <p:scale>
          <a:sx n="126" d="100"/>
          <a:sy n="126" d="100"/>
        </p:scale>
        <p:origin x="1216" y="20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3477E-78A5-FA49-910E-A87A7E44F725}" type="datetimeFigureOut">
              <a:rPr lang="sv-SE" smtClean="0"/>
              <a:t>2023-05-02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0D92D-19F8-B04C-B482-B58D1864C71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2764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F942CF-E37B-2E4F-8C30-96BED2EF10B0}" type="slidenum">
              <a:rPr lang="sv-SE"/>
              <a:pPr/>
              <a:t>3</a:t>
            </a:fld>
            <a:endParaRPr lang="sv-SE"/>
          </a:p>
        </p:txBody>
      </p:sp>
      <p:sp>
        <p:nvSpPr>
          <p:cNvPr id="604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1863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469795-58DD-194E-BB18-933658470CAD}" type="slidenum">
              <a:rPr lang="sv-SE"/>
              <a:pPr/>
              <a:t>25</a:t>
            </a:fld>
            <a:endParaRPr lang="sv-SE"/>
          </a:p>
        </p:txBody>
      </p:sp>
      <p:sp>
        <p:nvSpPr>
          <p:cNvPr id="4188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418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56232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53001-65DF-5642-94D0-80D6993D84B7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920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53001-65DF-5642-94D0-80D6993D84B7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2943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F8655A-1DDF-D34B-92DA-A9025489AD18}" type="slidenum">
              <a:rPr lang="sv-SE"/>
              <a:pPr/>
              <a:t>6</a:t>
            </a:fld>
            <a:endParaRPr lang="sv-SE"/>
          </a:p>
        </p:txBody>
      </p:sp>
      <p:sp>
        <p:nvSpPr>
          <p:cNvPr id="4157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415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sv-SE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7850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53001-65DF-5642-94D0-80D6993D84B7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4124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53001-65DF-5642-94D0-80D6993D84B7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9927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53001-65DF-5642-94D0-80D6993D84B7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5006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53001-65DF-5642-94D0-80D6993D84B7}" type="slidenum">
              <a:rPr lang="sv-SE" smtClean="0"/>
              <a:pPr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74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670E17-586B-BC4A-8CBD-61C43A666C79}" type="slidenum">
              <a:rPr lang="sv-SE"/>
              <a:pPr/>
              <a:t>23</a:t>
            </a:fld>
            <a:endParaRPr lang="sv-SE"/>
          </a:p>
        </p:txBody>
      </p:sp>
      <p:sp>
        <p:nvSpPr>
          <p:cNvPr id="358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sv-SE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677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922F4E-F81B-F146-A59A-9FF370E386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4FA49AC-1E10-4041-A75C-319FE0C6A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0F8472B-CE52-E848-BDE0-325479296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D6CF5-E135-5447-A630-A9AF741D2CE6}" type="datetimeFigureOut">
              <a:rPr lang="sv-SE" smtClean="0"/>
              <a:t>2023-05-02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E13268B-1013-AD4E-82BF-711CC90CB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5E763A9-9E89-A74B-A83F-79D04F3F9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2312-F327-8E48-B618-7ADE10C2E52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0499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A241AD-B394-0248-A485-577B3DA34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C08319E-50C6-A044-8095-1D48806D3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66ED513-5120-554A-810B-23F8A3114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D6CF5-E135-5447-A630-A9AF741D2CE6}" type="datetimeFigureOut">
              <a:rPr lang="sv-SE" smtClean="0"/>
              <a:t>2023-05-02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199B738-1D4A-A044-9537-333705420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E3B8607-E202-954D-84EE-D06EBF4EE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2312-F327-8E48-B618-7ADE10C2E52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4752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38CC60C7-C746-6B40-8045-C6545BA2A6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D922B0F-5D5C-0144-95B2-3BCDBA96BE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6A66F38-9BA8-564C-B12C-E674A3A4C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D6CF5-E135-5447-A630-A9AF741D2CE6}" type="datetimeFigureOut">
              <a:rPr lang="sv-SE" smtClean="0"/>
              <a:t>2023-05-02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AEF4666-133D-5642-BB38-88475C9A9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0AAAD05-B66A-E541-B0A6-08B24BBA5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2312-F327-8E48-B618-7ADE10C2E52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283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6B195F-E55E-4044-9FF5-190D20EBC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508AB6C-D7AC-F640-9DDD-99F57F27F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3324F43-DF34-B34B-A442-1B45751EF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D6CF5-E135-5447-A630-A9AF741D2CE6}" type="datetimeFigureOut">
              <a:rPr lang="sv-SE" smtClean="0"/>
              <a:t>2023-05-02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A2C6897-6CEE-0549-863A-AD89D5962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430A08C-2CED-BB46-A43F-3551EB4D5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2312-F327-8E48-B618-7ADE10C2E52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1845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6230D3-2A03-DA41-8983-D33E3E440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A8A7587-0B4C-D149-8F97-62F15EEA8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F539221-B486-3C4E-874B-89EA413D7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D6CF5-E135-5447-A630-A9AF741D2CE6}" type="datetimeFigureOut">
              <a:rPr lang="sv-SE" smtClean="0"/>
              <a:t>2023-05-02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E0D3863-66E7-6649-B4E5-DC8A0B3C6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9EE575D-4BFF-9142-ADB4-FC9451FF9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2312-F327-8E48-B618-7ADE10C2E52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7342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79A789-E230-7C4E-A86E-081EEC24F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8ADA978-FD30-7D42-8E6F-223B3E6199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1F172E5-710A-774D-A95A-E1D913386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2209249-C702-2E43-8B8E-F03444CD0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D6CF5-E135-5447-A630-A9AF741D2CE6}" type="datetimeFigureOut">
              <a:rPr lang="sv-SE" smtClean="0"/>
              <a:t>2023-05-02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C3FEBDF-B8B4-FE4A-A867-9F36E8960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BED7F71-4AE3-AC41-890B-30F482BF1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2312-F327-8E48-B618-7ADE10C2E52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1730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CDE8E1-237E-A646-B5D0-49FF3FC5D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FBEBD3F-20C0-C340-8415-C0A4925AAA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CB5A486-B965-BF42-9D1C-3DC189DBCA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F916219-A2FE-9346-BAF0-333F02274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AAB5EFB-3224-124D-9D2D-04671839A0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0432379-E781-A645-9A18-919691BCB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D6CF5-E135-5447-A630-A9AF741D2CE6}" type="datetimeFigureOut">
              <a:rPr lang="sv-SE" smtClean="0"/>
              <a:t>2023-05-02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F4642C92-ED44-6D4C-9C98-FD605845C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A46158D4-07B2-7142-A828-E853FF351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2312-F327-8E48-B618-7ADE10C2E52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2827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99731-C085-6546-8FD7-37022AF75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DF3EE16-D178-894C-A58A-AAB10B442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D6CF5-E135-5447-A630-A9AF741D2CE6}" type="datetimeFigureOut">
              <a:rPr lang="sv-SE" smtClean="0"/>
              <a:t>2023-05-02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AE8D260-BA75-AB42-B8A2-1A98EC9CB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338E052-9DB0-044F-83C8-1AC137D96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2312-F327-8E48-B618-7ADE10C2E52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2156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A91182D-25BB-A445-94F3-0F7C3CC01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D6CF5-E135-5447-A630-A9AF741D2CE6}" type="datetimeFigureOut">
              <a:rPr lang="sv-SE" smtClean="0"/>
              <a:t>2023-05-02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776A6AF-49ED-5942-BA8A-EFC896AB2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F0EB091-AA44-874D-98FC-E209543F9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2312-F327-8E48-B618-7ADE10C2E52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3863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6EBAA7-C63B-FE4B-89E0-3BE621D02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29B8B40-3BCD-CA4F-8EEB-6DAABFFD5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56054FD-6DED-8B44-8FF6-F8E664BA0D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BB7608D-5A28-6646-9F55-9325F1B2F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D6CF5-E135-5447-A630-A9AF741D2CE6}" type="datetimeFigureOut">
              <a:rPr lang="sv-SE" smtClean="0"/>
              <a:t>2023-05-02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8DF2176-C88A-7B49-B22A-682615535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F288DF0-AA84-F243-A881-D8918FA42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2312-F327-8E48-B618-7ADE10C2E52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2819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CE9E88-08D7-EC4F-A719-368C2D97D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085C9FF9-BE9E-EE47-AF2B-0EB3FF9DDD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5A5F38D-6E62-0840-96E4-0D0D3C8B3F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5327F7B-9F9B-2341-8CFE-F651E21E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D6CF5-E135-5447-A630-A9AF741D2CE6}" type="datetimeFigureOut">
              <a:rPr lang="sv-SE" smtClean="0"/>
              <a:t>2023-05-02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172A66-2E45-1141-AE45-E53BA130F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3337BCD-AF66-0D4F-9210-B6491C82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2312-F327-8E48-B618-7ADE10C2E52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6580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0EFCCD5-80C3-7D45-BC8D-17F882ACE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EF4D869-9269-D64C-8D6E-DF6DA4561D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5453564-10A3-9C4D-A644-72C0DA5161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D6CF5-E135-5447-A630-A9AF741D2CE6}" type="datetimeFigureOut">
              <a:rPr lang="sv-SE" smtClean="0"/>
              <a:t>2023-05-02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79EC7C5-9CED-F940-8A67-243A694474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F560BCC-330F-4D48-BA56-079F2C114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72312-F327-8E48-B618-7ADE10C2E52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8560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knerblog.wordpress.com/" TargetMode="External"/><Relationship Id="rId2" Type="http://schemas.openxmlformats.org/officeDocument/2006/relationships/hyperlink" Target="http://www.gunnar-akner.se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twork-styrning.com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twork-styrning.com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knerblog.wordpress.com/" TargetMode="External"/><Relationship Id="rId3" Type="http://schemas.openxmlformats.org/officeDocument/2006/relationships/image" Target="../media/image3.jpeg"/><Relationship Id="rId7" Type="http://schemas.openxmlformats.org/officeDocument/2006/relationships/hyperlink" Target="http://www.gunnar-akner.se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4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135B2E0F-21E1-4F41-9E91-B6461A5CC222}"/>
              </a:ext>
            </a:extLst>
          </p:cNvPr>
          <p:cNvSpPr txBox="1"/>
          <p:nvPr/>
        </p:nvSpPr>
        <p:spPr>
          <a:xfrm>
            <a:off x="3067608" y="2428223"/>
            <a:ext cx="6392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>
                <a:solidFill>
                  <a:srgbClr val="941100"/>
                </a:solidFill>
              </a:rPr>
              <a:t>Orsaker till den pågående sjukvårdskrisen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4321D466-8D4F-5745-ADA4-A630BE311D74}"/>
              </a:ext>
            </a:extLst>
          </p:cNvPr>
          <p:cNvSpPr txBox="1"/>
          <p:nvPr/>
        </p:nvSpPr>
        <p:spPr>
          <a:xfrm>
            <a:off x="3992880" y="1845757"/>
            <a:ext cx="42091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/>
              <a:t>Föredrag för Tankesmedjan 60+ årsmöte 230425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ED636D5-4C49-4045-A8BB-C85338831D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099" t="39852" r="37002" b="39111"/>
          <a:stretch/>
        </p:blipFill>
        <p:spPr>
          <a:xfrm>
            <a:off x="1005840" y="568960"/>
            <a:ext cx="1361439" cy="1695828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224A68D4-CCAD-BD47-860C-5BFE8B97444C}"/>
              </a:ext>
            </a:extLst>
          </p:cNvPr>
          <p:cNvSpPr txBox="1"/>
          <p:nvPr/>
        </p:nvSpPr>
        <p:spPr>
          <a:xfrm>
            <a:off x="6707661" y="3144158"/>
            <a:ext cx="149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Gunnar Akner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1E6B5E6-AD93-AC4C-9B3E-57502DFFF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0847" y="4422140"/>
            <a:ext cx="3879374" cy="215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988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3"/>
          <a:srcRect t="4788" b="8796"/>
          <a:stretch/>
        </p:blipFill>
        <p:spPr>
          <a:xfrm>
            <a:off x="1624536" y="145915"/>
            <a:ext cx="2302213" cy="1616448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E4689C60-6134-784D-92F3-22AA80C7FCF3}"/>
              </a:ext>
            </a:extLst>
          </p:cNvPr>
          <p:cNvSpPr txBox="1"/>
          <p:nvPr/>
        </p:nvSpPr>
        <p:spPr>
          <a:xfrm>
            <a:off x="4005032" y="1437068"/>
            <a:ext cx="5500224" cy="26808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v-SE" sz="2400" b="1" dirty="0">
                <a:solidFill>
                  <a:srgbClr val="941100"/>
                </a:solidFill>
              </a:rPr>
              <a:t>Orsaker till den pågående sjukvårdskrisen</a:t>
            </a:r>
          </a:p>
          <a:p>
            <a:pPr>
              <a:lnSpc>
                <a:spcPct val="150000"/>
              </a:lnSpc>
            </a:pPr>
            <a:endParaRPr lang="sv-SE" sz="2400" b="1" dirty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sv-SE" sz="2400" dirty="0"/>
              <a:t>Fragmenterad vård</a:t>
            </a:r>
            <a:endParaRPr lang="sv-SE" sz="2400" b="1" dirty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sv-SE" sz="2400" b="1" dirty="0">
                <a:solidFill>
                  <a:srgbClr val="0432FF"/>
                </a:solidFill>
              </a:rPr>
              <a:t>Fel utgångspunkt: ’Jämlik hälsa’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sv-SE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868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8331A51-14FE-2A44-90D7-57889FF320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55" t="26157" r="6495" b="53177"/>
          <a:stretch/>
        </p:blipFill>
        <p:spPr>
          <a:xfrm>
            <a:off x="2859330" y="558803"/>
            <a:ext cx="6912415" cy="4819060"/>
          </a:xfrm>
          <a:prstGeom prst="rect">
            <a:avLst/>
          </a:prstGeom>
        </p:spPr>
      </p:pic>
      <p:cxnSp>
        <p:nvCxnSpPr>
          <p:cNvPr id="5" name="Rak 4">
            <a:extLst>
              <a:ext uri="{FF2B5EF4-FFF2-40B4-BE49-F238E27FC236}">
                <a16:creationId xmlns:a16="http://schemas.microsoft.com/office/drawing/2014/main" id="{8EE24B3D-5151-6D40-81A0-C68AD963DB91}"/>
              </a:ext>
            </a:extLst>
          </p:cNvPr>
          <p:cNvCxnSpPr/>
          <p:nvPr/>
        </p:nvCxnSpPr>
        <p:spPr>
          <a:xfrm>
            <a:off x="3722940" y="2910115"/>
            <a:ext cx="5094515" cy="0"/>
          </a:xfrm>
          <a:prstGeom prst="line">
            <a:avLst/>
          </a:prstGeom>
          <a:ln w="12700">
            <a:solidFill>
              <a:srgbClr val="011893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Rak 6">
            <a:extLst>
              <a:ext uri="{FF2B5EF4-FFF2-40B4-BE49-F238E27FC236}">
                <a16:creationId xmlns:a16="http://schemas.microsoft.com/office/drawing/2014/main" id="{44708910-F87A-5D47-BA3B-BE1C3D83304B}"/>
              </a:ext>
            </a:extLst>
          </p:cNvPr>
          <p:cNvCxnSpPr/>
          <p:nvPr/>
        </p:nvCxnSpPr>
        <p:spPr>
          <a:xfrm>
            <a:off x="8831943" y="2917371"/>
            <a:ext cx="0" cy="1291772"/>
          </a:xfrm>
          <a:prstGeom prst="line">
            <a:avLst/>
          </a:prstGeom>
          <a:ln w="12700">
            <a:solidFill>
              <a:srgbClr val="011893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ruta 1">
            <a:extLst>
              <a:ext uri="{FF2B5EF4-FFF2-40B4-BE49-F238E27FC236}">
                <a16:creationId xmlns:a16="http://schemas.microsoft.com/office/drawing/2014/main" id="{09C227D8-915B-2145-AE00-008E1A5A514C}"/>
              </a:ext>
            </a:extLst>
          </p:cNvPr>
          <p:cNvSpPr txBox="1"/>
          <p:nvPr/>
        </p:nvSpPr>
        <p:spPr>
          <a:xfrm>
            <a:off x="4187009" y="1989221"/>
            <a:ext cx="4481553" cy="36933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rgbClr val="002060"/>
                </a:solidFill>
              </a:rPr>
              <a:t>&lt; </a:t>
            </a:r>
            <a:r>
              <a:rPr lang="sv-SE" b="1" dirty="0">
                <a:solidFill>
                  <a:srgbClr val="FF0000"/>
                </a:solidFill>
              </a:rPr>
              <a:t>5 %</a:t>
            </a:r>
            <a:r>
              <a:rPr lang="sv-SE" b="1" dirty="0">
                <a:solidFill>
                  <a:srgbClr val="002060"/>
                </a:solidFill>
              </a:rPr>
              <a:t> av befolkningen – </a:t>
            </a:r>
            <a:r>
              <a:rPr lang="sv-SE" b="1" dirty="0">
                <a:solidFill>
                  <a:srgbClr val="FF0000"/>
                </a:solidFill>
              </a:rPr>
              <a:t>50 %</a:t>
            </a:r>
            <a:r>
              <a:rPr lang="sv-SE" b="1" dirty="0">
                <a:solidFill>
                  <a:srgbClr val="002060"/>
                </a:solidFill>
              </a:rPr>
              <a:t> av kostnaderna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7BE146A6-5A8C-A54B-8624-00ECC6E933F9}"/>
              </a:ext>
            </a:extLst>
          </p:cNvPr>
          <p:cNvSpPr txBox="1"/>
          <p:nvPr/>
        </p:nvSpPr>
        <p:spPr>
          <a:xfrm>
            <a:off x="10408218" y="6009629"/>
            <a:ext cx="1734457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</a:rPr>
              <a:t>Akner G</a:t>
            </a:r>
          </a:p>
          <a:p>
            <a:r>
              <a:rPr lang="sv-SE" sz="1600" dirty="0">
                <a:solidFill>
                  <a:schemeClr val="bg1"/>
                </a:solidFill>
              </a:rPr>
              <a:t>Svensk Geriatrik</a:t>
            </a:r>
          </a:p>
          <a:p>
            <a:r>
              <a:rPr lang="sv-SE" sz="1600" dirty="0">
                <a:solidFill>
                  <a:schemeClr val="bg1"/>
                </a:solidFill>
              </a:rPr>
              <a:t>2018; nr 4: sid 6</a:t>
            </a:r>
          </a:p>
        </p:txBody>
      </p:sp>
    </p:spTree>
    <p:extLst>
      <p:ext uri="{BB962C8B-B14F-4D97-AF65-F5344CB8AC3E}">
        <p14:creationId xmlns:p14="http://schemas.microsoft.com/office/powerpoint/2010/main" val="283259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3"/>
          <a:srcRect t="4788" b="8796"/>
          <a:stretch/>
        </p:blipFill>
        <p:spPr>
          <a:xfrm>
            <a:off x="1624536" y="145915"/>
            <a:ext cx="2302213" cy="1616448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AA53921B-2FB3-6442-BF12-CE3438F8A6B6}"/>
              </a:ext>
            </a:extLst>
          </p:cNvPr>
          <p:cNvSpPr txBox="1"/>
          <p:nvPr/>
        </p:nvSpPr>
        <p:spPr>
          <a:xfrm>
            <a:off x="4005032" y="1437068"/>
            <a:ext cx="5501763" cy="3234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v-SE" sz="2400" b="1" dirty="0">
                <a:solidFill>
                  <a:srgbClr val="941100"/>
                </a:solidFill>
              </a:rPr>
              <a:t>Orsaker till den pågående sjukvårdskrisen</a:t>
            </a:r>
          </a:p>
          <a:p>
            <a:pPr>
              <a:lnSpc>
                <a:spcPct val="150000"/>
              </a:lnSpc>
            </a:pPr>
            <a:endParaRPr lang="sv-SE" sz="2400" b="1" dirty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sv-SE" sz="2400" dirty="0"/>
              <a:t>Fragmenterad vård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sv-SE" sz="2400" dirty="0"/>
              <a:t>Fel utgångspunkt: ’Jämlik hälsa’</a:t>
            </a:r>
            <a:endParaRPr lang="sv-SE" sz="2400" b="1" dirty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sv-SE" sz="2400" b="1" dirty="0">
                <a:solidFill>
                  <a:srgbClr val="0432FF"/>
                </a:solidFill>
              </a:rPr>
              <a:t>Administrativ hydra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sv-SE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641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5E1D0DF4-3B17-0B4F-AC1F-C49CAA404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142" y="250946"/>
            <a:ext cx="5318321" cy="6574971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74535F2E-33A9-354F-83AC-85E74EA71D2F}"/>
              </a:ext>
            </a:extLst>
          </p:cNvPr>
          <p:cNvSpPr txBox="1"/>
          <p:nvPr/>
        </p:nvSpPr>
        <p:spPr>
          <a:xfrm>
            <a:off x="10720312" y="6235487"/>
            <a:ext cx="1423587" cy="584776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</a:rPr>
              <a:t>Läkartidningen</a:t>
            </a:r>
          </a:p>
          <a:p>
            <a:r>
              <a:rPr lang="sv-SE" sz="1600" dirty="0">
                <a:solidFill>
                  <a:schemeClr val="bg1"/>
                </a:solidFill>
              </a:rPr>
              <a:t>2018-05-29</a:t>
            </a:r>
          </a:p>
        </p:txBody>
      </p:sp>
    </p:spTree>
    <p:extLst>
      <p:ext uri="{BB962C8B-B14F-4D97-AF65-F5344CB8AC3E}">
        <p14:creationId xmlns:p14="http://schemas.microsoft.com/office/powerpoint/2010/main" val="3291048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ckbåge 5">
            <a:extLst>
              <a:ext uri="{FF2B5EF4-FFF2-40B4-BE49-F238E27FC236}">
                <a16:creationId xmlns:a16="http://schemas.microsoft.com/office/drawing/2014/main" id="{7EACFFFB-BA78-8042-A1C0-17BA2F800352}"/>
              </a:ext>
            </a:extLst>
          </p:cNvPr>
          <p:cNvSpPr/>
          <p:nvPr/>
        </p:nvSpPr>
        <p:spPr>
          <a:xfrm rot="5143845">
            <a:off x="3629777" y="529487"/>
            <a:ext cx="4859939" cy="5051540"/>
          </a:xfrm>
          <a:prstGeom prst="blockArc">
            <a:avLst>
              <a:gd name="adj1" fmla="val 924345"/>
              <a:gd name="adj2" fmla="val 0"/>
              <a:gd name="adj3" fmla="val 25000"/>
            </a:avLst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1F4529E4-1341-3246-A5AB-85DB46428543}"/>
              </a:ext>
            </a:extLst>
          </p:cNvPr>
          <p:cNvSpPr/>
          <p:nvPr/>
        </p:nvSpPr>
        <p:spPr>
          <a:xfrm>
            <a:off x="5188920" y="2231575"/>
            <a:ext cx="1741713" cy="16473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b="1" dirty="0">
                <a:solidFill>
                  <a:srgbClr val="002060"/>
                </a:solidFill>
              </a:rPr>
              <a:t>Sjukvårdens kärnverksamhet</a:t>
            </a:r>
          </a:p>
          <a:p>
            <a:pPr algn="ctr"/>
            <a:r>
              <a:rPr lang="sv-SE" sz="1200" b="1" dirty="0">
                <a:solidFill>
                  <a:srgbClr val="941100"/>
                </a:solidFill>
              </a:rPr>
              <a:t>D</a:t>
            </a:r>
            <a:r>
              <a:rPr lang="sv-SE" sz="1200" dirty="0">
                <a:solidFill>
                  <a:srgbClr val="002060"/>
                </a:solidFill>
              </a:rPr>
              <a:t>iagnostik</a:t>
            </a:r>
          </a:p>
          <a:p>
            <a:pPr algn="ctr"/>
            <a:r>
              <a:rPr lang="sv-SE" sz="1200" b="1" dirty="0">
                <a:solidFill>
                  <a:srgbClr val="941100"/>
                </a:solidFill>
              </a:rPr>
              <a:t>B</a:t>
            </a:r>
            <a:r>
              <a:rPr lang="sv-SE" sz="1200" dirty="0">
                <a:solidFill>
                  <a:srgbClr val="002060"/>
                </a:solidFill>
              </a:rPr>
              <a:t>ehandling</a:t>
            </a:r>
          </a:p>
          <a:p>
            <a:pPr algn="ctr"/>
            <a:r>
              <a:rPr lang="sv-SE" sz="1200" b="1" dirty="0">
                <a:solidFill>
                  <a:srgbClr val="941100"/>
                </a:solidFill>
              </a:rPr>
              <a:t>U</a:t>
            </a:r>
            <a:r>
              <a:rPr lang="sv-SE" sz="1200" dirty="0">
                <a:solidFill>
                  <a:srgbClr val="002060"/>
                </a:solidFill>
              </a:rPr>
              <a:t>ppföljning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A2677713-6A0E-AD44-9A40-D846BE462F42}"/>
              </a:ext>
            </a:extLst>
          </p:cNvPr>
          <p:cNvSpPr txBox="1"/>
          <p:nvPr/>
        </p:nvSpPr>
        <p:spPr>
          <a:xfrm>
            <a:off x="4847792" y="5874921"/>
            <a:ext cx="2857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1" dirty="0"/>
              <a:t>Kärnverksamheten kvävs</a:t>
            </a:r>
          </a:p>
        </p:txBody>
      </p:sp>
    </p:spTree>
    <p:extLst>
      <p:ext uri="{BB962C8B-B14F-4D97-AF65-F5344CB8AC3E}">
        <p14:creationId xmlns:p14="http://schemas.microsoft.com/office/powerpoint/2010/main" val="1898909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3"/>
          <a:srcRect t="4788" b="8796"/>
          <a:stretch/>
        </p:blipFill>
        <p:spPr>
          <a:xfrm>
            <a:off x="1624536" y="145915"/>
            <a:ext cx="2302213" cy="1616448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6DF69D1D-BF56-FE4C-8812-1D38BD737212}"/>
              </a:ext>
            </a:extLst>
          </p:cNvPr>
          <p:cNvSpPr txBox="1"/>
          <p:nvPr/>
        </p:nvSpPr>
        <p:spPr>
          <a:xfrm>
            <a:off x="4005032" y="1437068"/>
            <a:ext cx="6347122" cy="43428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v-SE" sz="2400" b="1" dirty="0">
                <a:solidFill>
                  <a:srgbClr val="941100"/>
                </a:solidFill>
              </a:rPr>
              <a:t>Orsaker till den pågående sjukvårdskrisen</a:t>
            </a:r>
          </a:p>
          <a:p>
            <a:pPr>
              <a:lnSpc>
                <a:spcPct val="150000"/>
              </a:lnSpc>
            </a:pPr>
            <a:endParaRPr lang="sv-SE" sz="2400" b="1" dirty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sv-SE" sz="2400" dirty="0"/>
              <a:t>Fragmenterad vård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sv-SE" sz="2400" dirty="0"/>
              <a:t>Fel utgångspunkt: ’Jämlik hälsa’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sv-SE" sz="2400" dirty="0"/>
              <a:t>Administrativ hydra</a:t>
            </a:r>
            <a:endParaRPr lang="sv-SE" sz="2400" b="1" dirty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sv-SE" sz="2400" b="1" dirty="0">
                <a:solidFill>
                  <a:srgbClr val="0432FF"/>
                </a:solidFill>
              </a:rPr>
              <a:t>Ingen reglering av medicinskt ansvar över tid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endParaRPr lang="sv-SE" sz="2400" dirty="0">
              <a:solidFill>
                <a:srgbClr val="0432FF"/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sv-SE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836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FA99136B-55B7-7945-8BA3-2389D02C1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366" y="236383"/>
            <a:ext cx="6448997" cy="559072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FF0F9EAA-2662-484E-91EC-A38B90AA049C}"/>
              </a:ext>
            </a:extLst>
          </p:cNvPr>
          <p:cNvSpPr txBox="1"/>
          <p:nvPr/>
        </p:nvSpPr>
        <p:spPr>
          <a:xfrm>
            <a:off x="4027715" y="6052458"/>
            <a:ext cx="4344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rgbClr val="941100"/>
                </a:solidFill>
              </a:rPr>
              <a:t>Patientsäkerhetslagen 2010:659 (kap 4, §1) 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46C7377C-1611-A641-B041-9AFD0ED3F1E4}"/>
              </a:ext>
            </a:extLst>
          </p:cNvPr>
          <p:cNvSpPr txBox="1"/>
          <p:nvPr/>
        </p:nvSpPr>
        <p:spPr>
          <a:xfrm>
            <a:off x="3251201" y="5458154"/>
            <a:ext cx="26405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22.    </a:t>
            </a:r>
            <a:r>
              <a:rPr lang="sv-SE" sz="1400" b="1" dirty="0"/>
              <a:t>Hälso- och sjukvårdskurator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A385542F-C8BF-AE4A-95F1-07CDF807BFFF}"/>
              </a:ext>
            </a:extLst>
          </p:cNvPr>
          <p:cNvSpPr txBox="1"/>
          <p:nvPr/>
        </p:nvSpPr>
        <p:spPr>
          <a:xfrm>
            <a:off x="3737810" y="72342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>
                <a:solidFill>
                  <a:srgbClr val="FF0000"/>
                </a:solidFill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2737049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BEEB6B1F-B69A-4247-9B32-B74E93AB23DF}"/>
              </a:ext>
            </a:extLst>
          </p:cNvPr>
          <p:cNvSpPr txBox="1"/>
          <p:nvPr/>
        </p:nvSpPr>
        <p:spPr>
          <a:xfrm>
            <a:off x="3295662" y="2085974"/>
            <a:ext cx="668292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b="1" dirty="0"/>
              <a:t>Läkare	Sjuksköterska	Fysioterapeut	Dietist	Arbetsterapeut</a:t>
            </a:r>
          </a:p>
          <a:p>
            <a:endParaRPr lang="sv-SE" sz="1350" dirty="0"/>
          </a:p>
          <a:p>
            <a:endParaRPr lang="sv-SE" sz="1350" dirty="0"/>
          </a:p>
          <a:p>
            <a:endParaRPr lang="sv-SE" sz="1350" dirty="0"/>
          </a:p>
          <a:p>
            <a:endParaRPr lang="sv-SE" sz="1350" dirty="0"/>
          </a:p>
          <a:p>
            <a:endParaRPr lang="sv-SE" sz="1350" dirty="0"/>
          </a:p>
          <a:p>
            <a:endParaRPr lang="sv-SE" sz="1350" dirty="0"/>
          </a:p>
          <a:p>
            <a:endParaRPr lang="sv-SE" sz="1350" dirty="0"/>
          </a:p>
          <a:p>
            <a:endParaRPr lang="sv-SE" sz="1350" dirty="0"/>
          </a:p>
          <a:p>
            <a:endParaRPr lang="sv-SE" sz="1350" dirty="0"/>
          </a:p>
          <a:p>
            <a:endParaRPr lang="sv-SE" sz="1350" dirty="0"/>
          </a:p>
        </p:txBody>
      </p:sp>
      <p:cxnSp>
        <p:nvCxnSpPr>
          <p:cNvPr id="6" name="Rak pil 5">
            <a:extLst>
              <a:ext uri="{FF2B5EF4-FFF2-40B4-BE49-F238E27FC236}">
                <a16:creationId xmlns:a16="http://schemas.microsoft.com/office/drawing/2014/main" id="{D692F948-4E1E-484D-B796-7CB9DED87DAB}"/>
              </a:ext>
            </a:extLst>
          </p:cNvPr>
          <p:cNvCxnSpPr/>
          <p:nvPr/>
        </p:nvCxnSpPr>
        <p:spPr>
          <a:xfrm>
            <a:off x="3590925" y="2533654"/>
            <a:ext cx="0" cy="15144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pil 7">
            <a:extLst>
              <a:ext uri="{FF2B5EF4-FFF2-40B4-BE49-F238E27FC236}">
                <a16:creationId xmlns:a16="http://schemas.microsoft.com/office/drawing/2014/main" id="{AE72D3CF-A46B-2E46-AA5B-3FF88E649647}"/>
              </a:ext>
            </a:extLst>
          </p:cNvPr>
          <p:cNvCxnSpPr/>
          <p:nvPr/>
        </p:nvCxnSpPr>
        <p:spPr>
          <a:xfrm>
            <a:off x="4777014" y="2533654"/>
            <a:ext cx="0" cy="15144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pil 8">
            <a:extLst>
              <a:ext uri="{FF2B5EF4-FFF2-40B4-BE49-F238E27FC236}">
                <a16:creationId xmlns:a16="http://schemas.microsoft.com/office/drawing/2014/main" id="{FF9DFC71-5113-A648-8FA2-F9DD9CAD2CEA}"/>
              </a:ext>
            </a:extLst>
          </p:cNvPr>
          <p:cNvCxnSpPr/>
          <p:nvPr/>
        </p:nvCxnSpPr>
        <p:spPr>
          <a:xfrm>
            <a:off x="6147707" y="2476502"/>
            <a:ext cx="0" cy="15144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pil 9">
            <a:extLst>
              <a:ext uri="{FF2B5EF4-FFF2-40B4-BE49-F238E27FC236}">
                <a16:creationId xmlns:a16="http://schemas.microsoft.com/office/drawing/2014/main" id="{35E163BC-CED0-1E4A-8293-189D327956EE}"/>
              </a:ext>
            </a:extLst>
          </p:cNvPr>
          <p:cNvCxnSpPr/>
          <p:nvPr/>
        </p:nvCxnSpPr>
        <p:spPr>
          <a:xfrm>
            <a:off x="7309757" y="2476502"/>
            <a:ext cx="0" cy="15144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pil 10">
            <a:extLst>
              <a:ext uri="{FF2B5EF4-FFF2-40B4-BE49-F238E27FC236}">
                <a16:creationId xmlns:a16="http://schemas.microsoft.com/office/drawing/2014/main" id="{A72C028F-BC55-8147-A8E7-EB7D78E7A0EB}"/>
              </a:ext>
            </a:extLst>
          </p:cNvPr>
          <p:cNvCxnSpPr/>
          <p:nvPr/>
        </p:nvCxnSpPr>
        <p:spPr>
          <a:xfrm>
            <a:off x="8534854" y="2476502"/>
            <a:ext cx="0" cy="15144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ruta 11">
            <a:extLst>
              <a:ext uri="{FF2B5EF4-FFF2-40B4-BE49-F238E27FC236}">
                <a16:creationId xmlns:a16="http://schemas.microsoft.com/office/drawing/2014/main" id="{EB86CDC8-F2DB-FD49-B657-A4CF2EC05E65}"/>
              </a:ext>
            </a:extLst>
          </p:cNvPr>
          <p:cNvSpPr txBox="1"/>
          <p:nvPr/>
        </p:nvSpPr>
        <p:spPr>
          <a:xfrm>
            <a:off x="4777016" y="4890766"/>
            <a:ext cx="3159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="1" dirty="0">
                <a:solidFill>
                  <a:srgbClr val="002060"/>
                </a:solidFill>
              </a:rPr>
              <a:t>Ansvar för olika vårdyrkesgrupper  </a:t>
            </a:r>
          </a:p>
        </p:txBody>
      </p:sp>
      <p:cxnSp>
        <p:nvCxnSpPr>
          <p:cNvPr id="13" name="Rak pil 12">
            <a:extLst>
              <a:ext uri="{FF2B5EF4-FFF2-40B4-BE49-F238E27FC236}">
                <a16:creationId xmlns:a16="http://schemas.microsoft.com/office/drawing/2014/main" id="{AFD09E92-DFA3-CF4B-923A-16413995515F}"/>
              </a:ext>
            </a:extLst>
          </p:cNvPr>
          <p:cNvCxnSpPr>
            <a:cxnSpLocks/>
          </p:cNvCxnSpPr>
          <p:nvPr/>
        </p:nvCxnSpPr>
        <p:spPr>
          <a:xfrm>
            <a:off x="3319687" y="3195864"/>
            <a:ext cx="54864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ruta 13">
            <a:extLst>
              <a:ext uri="{FF2B5EF4-FFF2-40B4-BE49-F238E27FC236}">
                <a16:creationId xmlns:a16="http://schemas.microsoft.com/office/drawing/2014/main" id="{2EC041F4-EA20-C143-A381-1C9AD4F8D7AA}"/>
              </a:ext>
            </a:extLst>
          </p:cNvPr>
          <p:cNvSpPr txBox="1"/>
          <p:nvPr/>
        </p:nvSpPr>
        <p:spPr>
          <a:xfrm>
            <a:off x="8806582" y="2998621"/>
            <a:ext cx="16951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350" dirty="0">
                <a:solidFill>
                  <a:srgbClr val="FF0000"/>
                </a:solidFill>
              </a:rPr>
              <a:t>Integrerat medicinskt</a:t>
            </a:r>
          </a:p>
          <a:p>
            <a:pPr algn="ctr"/>
            <a:r>
              <a:rPr lang="sv-SE" sz="1350" dirty="0">
                <a:solidFill>
                  <a:srgbClr val="FF0000"/>
                </a:solidFill>
              </a:rPr>
              <a:t>ansvar för patienten</a:t>
            </a:r>
          </a:p>
          <a:p>
            <a:pPr algn="ctr"/>
            <a:endParaRPr lang="sv-SE" sz="1350" dirty="0">
              <a:solidFill>
                <a:srgbClr val="FF0000"/>
              </a:solidFill>
            </a:endParaRPr>
          </a:p>
          <a:p>
            <a:pPr algn="ctr"/>
            <a:r>
              <a:rPr lang="sv-SE" sz="1350" b="1" dirty="0">
                <a:solidFill>
                  <a:srgbClr val="FF0000"/>
                </a:solidFill>
              </a:rPr>
              <a:t>Ej reglerat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96C02B3D-434E-D74A-809D-72411E117439}"/>
              </a:ext>
            </a:extLst>
          </p:cNvPr>
          <p:cNvSpPr txBox="1"/>
          <p:nvPr/>
        </p:nvSpPr>
        <p:spPr>
          <a:xfrm>
            <a:off x="4027730" y="6052459"/>
            <a:ext cx="4316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rgbClr val="941100"/>
                </a:solidFill>
              </a:rPr>
              <a:t>Patientsäkerhetslagen 2010:659 (kap 4, §1) </a:t>
            </a:r>
          </a:p>
        </p:txBody>
      </p:sp>
    </p:spTree>
    <p:extLst>
      <p:ext uri="{BB962C8B-B14F-4D97-AF65-F5344CB8AC3E}">
        <p14:creationId xmlns:p14="http://schemas.microsoft.com/office/powerpoint/2010/main" val="905007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3"/>
          <a:srcRect t="4788" b="8796"/>
          <a:stretch/>
        </p:blipFill>
        <p:spPr>
          <a:xfrm>
            <a:off x="1624536" y="145915"/>
            <a:ext cx="2302213" cy="1616448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78ADAD92-53C7-FD4B-B0E9-37B923455555}"/>
              </a:ext>
            </a:extLst>
          </p:cNvPr>
          <p:cNvSpPr txBox="1"/>
          <p:nvPr/>
        </p:nvSpPr>
        <p:spPr>
          <a:xfrm>
            <a:off x="3517352" y="1447228"/>
            <a:ext cx="6210867" cy="42823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v-SE" sz="2400" b="1" dirty="0">
                <a:solidFill>
                  <a:srgbClr val="941100"/>
                </a:solidFill>
              </a:rPr>
              <a:t>Orsaker till den pågående sjukvårdskrisen</a:t>
            </a:r>
          </a:p>
          <a:p>
            <a:r>
              <a:rPr lang="sv-SE" sz="2400" dirty="0"/>
              <a:t>Fem exempel</a:t>
            </a:r>
          </a:p>
          <a:p>
            <a:pPr>
              <a:lnSpc>
                <a:spcPct val="150000"/>
              </a:lnSpc>
            </a:pPr>
            <a:endParaRPr lang="sv-SE" sz="2400" b="1" dirty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sv-SE" sz="2400" dirty="0"/>
              <a:t>Fragmenterad vård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sv-SE" sz="2400" dirty="0"/>
              <a:t>Fel utgångspunkt: ’Jämlik hälsa’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sv-SE" sz="2400" dirty="0"/>
              <a:t>Administrativ hydra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sv-SE" sz="2400" dirty="0"/>
              <a:t>Ingen reglering av medicinskt ansvar över tid</a:t>
            </a:r>
            <a:endParaRPr lang="sv-SE" sz="2400" b="1" dirty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sv-SE" sz="2400" b="1" dirty="0" err="1">
                <a:solidFill>
                  <a:srgbClr val="0432FF"/>
                </a:solidFill>
              </a:rPr>
              <a:t>Mismatch</a:t>
            </a:r>
            <a:r>
              <a:rPr lang="sv-SE" sz="2400" b="1" dirty="0">
                <a:solidFill>
                  <a:srgbClr val="0432FF"/>
                </a:solidFill>
              </a:rPr>
              <a:t> innehåll - form</a:t>
            </a:r>
          </a:p>
        </p:txBody>
      </p:sp>
    </p:spTree>
    <p:extLst>
      <p:ext uri="{BB962C8B-B14F-4D97-AF65-F5344CB8AC3E}">
        <p14:creationId xmlns:p14="http://schemas.microsoft.com/office/powerpoint/2010/main" val="742627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4761893" y="5302382"/>
            <a:ext cx="3552005" cy="3231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sv-SE" sz="1500" b="1" dirty="0"/>
              <a:t>Ledning/styrning av hälso- och sjukvården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6933153" y="4761122"/>
            <a:ext cx="1110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Socialstyrelsen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6344816" y="4505812"/>
            <a:ext cx="4283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SKR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4663154" y="4757718"/>
            <a:ext cx="15055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Socialdepartementet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5043506" y="1258534"/>
            <a:ext cx="2826415" cy="3231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sv-SE" sz="1500" b="1" dirty="0"/>
              <a:t>Hälso- och sjukvård samt omsorg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4941640" y="4292474"/>
            <a:ext cx="1204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Regionledningar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6871024" y="4276598"/>
            <a:ext cx="14053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Kommunledningar  </a:t>
            </a:r>
          </a:p>
        </p:txBody>
      </p:sp>
      <p:sp>
        <p:nvSpPr>
          <p:cNvPr id="17" name="textruta 16"/>
          <p:cNvSpPr txBox="1"/>
          <p:nvPr/>
        </p:nvSpPr>
        <p:spPr>
          <a:xfrm>
            <a:off x="4903958" y="1855830"/>
            <a:ext cx="5969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Läkare</a:t>
            </a:r>
          </a:p>
        </p:txBody>
      </p:sp>
      <p:sp>
        <p:nvSpPr>
          <p:cNvPr id="19" name="textruta 18"/>
          <p:cNvSpPr txBox="1"/>
          <p:nvPr/>
        </p:nvSpPr>
        <p:spPr>
          <a:xfrm>
            <a:off x="7399390" y="2419814"/>
            <a:ext cx="1236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Undersköterskor</a:t>
            </a:r>
          </a:p>
        </p:txBody>
      </p:sp>
      <p:sp>
        <p:nvSpPr>
          <p:cNvPr id="20" name="textruta 19"/>
          <p:cNvSpPr txBox="1"/>
          <p:nvPr/>
        </p:nvSpPr>
        <p:spPr>
          <a:xfrm>
            <a:off x="6716525" y="1902844"/>
            <a:ext cx="11772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Fysioterapeuter</a:t>
            </a:r>
          </a:p>
        </p:txBody>
      </p:sp>
      <p:sp>
        <p:nvSpPr>
          <p:cNvPr id="21" name="textruta 20"/>
          <p:cNvSpPr txBox="1"/>
          <p:nvPr/>
        </p:nvSpPr>
        <p:spPr>
          <a:xfrm>
            <a:off x="5293116" y="2504783"/>
            <a:ext cx="12747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Arbetsterapeuter</a:t>
            </a:r>
          </a:p>
        </p:txBody>
      </p:sp>
      <p:sp>
        <p:nvSpPr>
          <p:cNvPr id="22" name="textruta 21"/>
          <p:cNvSpPr txBox="1"/>
          <p:nvPr/>
        </p:nvSpPr>
        <p:spPr>
          <a:xfrm>
            <a:off x="5558356" y="2094914"/>
            <a:ext cx="11010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Sjuksköterskor</a:t>
            </a:r>
          </a:p>
        </p:txBody>
      </p:sp>
      <p:cxnSp>
        <p:nvCxnSpPr>
          <p:cNvPr id="29" name="Rak pil 28"/>
          <p:cNvCxnSpPr/>
          <p:nvPr/>
        </p:nvCxnSpPr>
        <p:spPr bwMode="auto">
          <a:xfrm rot="5400000">
            <a:off x="5279310" y="3388662"/>
            <a:ext cx="342900" cy="119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Rak pil 29"/>
          <p:cNvCxnSpPr/>
          <p:nvPr/>
        </p:nvCxnSpPr>
        <p:spPr bwMode="auto">
          <a:xfrm rot="5400000">
            <a:off x="5908583" y="3388662"/>
            <a:ext cx="342900" cy="119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Rak pil 30"/>
          <p:cNvCxnSpPr/>
          <p:nvPr/>
        </p:nvCxnSpPr>
        <p:spPr bwMode="auto">
          <a:xfrm rot="5400000">
            <a:off x="6480064" y="3388662"/>
            <a:ext cx="342900" cy="119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Rak pil 31"/>
          <p:cNvCxnSpPr/>
          <p:nvPr/>
        </p:nvCxnSpPr>
        <p:spPr bwMode="auto">
          <a:xfrm rot="5400000">
            <a:off x="7108705" y="3388662"/>
            <a:ext cx="342900" cy="119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ruta 34"/>
          <p:cNvSpPr txBox="1"/>
          <p:nvPr/>
        </p:nvSpPr>
        <p:spPr>
          <a:xfrm>
            <a:off x="2412448" y="3788386"/>
            <a:ext cx="1377300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50" dirty="0">
                <a:solidFill>
                  <a:srgbClr val="800000"/>
                </a:solidFill>
              </a:rPr>
              <a:t>•  Nationella riktlinjer</a:t>
            </a:r>
          </a:p>
          <a:p>
            <a:r>
              <a:rPr lang="sv-SE" sz="1050" dirty="0">
                <a:solidFill>
                  <a:srgbClr val="800000"/>
                </a:solidFill>
              </a:rPr>
              <a:t>•  ”Satsningar” </a:t>
            </a:r>
          </a:p>
          <a:p>
            <a:r>
              <a:rPr lang="sv-SE" sz="1050" dirty="0">
                <a:solidFill>
                  <a:srgbClr val="800000"/>
                </a:solidFill>
              </a:rPr>
              <a:t>•  Partipolitik</a:t>
            </a:r>
          </a:p>
        </p:txBody>
      </p:sp>
      <p:cxnSp>
        <p:nvCxnSpPr>
          <p:cNvPr id="37" name="Rak 36"/>
          <p:cNvCxnSpPr/>
          <p:nvPr/>
        </p:nvCxnSpPr>
        <p:spPr bwMode="auto">
          <a:xfrm>
            <a:off x="3046429" y="3638346"/>
            <a:ext cx="5829300" cy="119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Rak pil 35">
            <a:extLst>
              <a:ext uri="{FF2B5EF4-FFF2-40B4-BE49-F238E27FC236}">
                <a16:creationId xmlns:a16="http://schemas.microsoft.com/office/drawing/2014/main" id="{4EF9464F-8F57-574E-85BD-DB697F2A12BC}"/>
              </a:ext>
            </a:extLst>
          </p:cNvPr>
          <p:cNvCxnSpPr/>
          <p:nvPr/>
        </p:nvCxnSpPr>
        <p:spPr bwMode="auto">
          <a:xfrm rot="5400000" flipH="1" flipV="1">
            <a:off x="5279310" y="3909065"/>
            <a:ext cx="342900" cy="119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Rak pil 37">
            <a:extLst>
              <a:ext uri="{FF2B5EF4-FFF2-40B4-BE49-F238E27FC236}">
                <a16:creationId xmlns:a16="http://schemas.microsoft.com/office/drawing/2014/main" id="{F74FFF01-4D47-C946-A948-EE46D256F3D9}"/>
              </a:ext>
            </a:extLst>
          </p:cNvPr>
          <p:cNvCxnSpPr/>
          <p:nvPr/>
        </p:nvCxnSpPr>
        <p:spPr bwMode="auto">
          <a:xfrm rot="5400000" flipH="1" flipV="1">
            <a:off x="5907987" y="3909065"/>
            <a:ext cx="342900" cy="119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Rak pil 38">
            <a:extLst>
              <a:ext uri="{FF2B5EF4-FFF2-40B4-BE49-F238E27FC236}">
                <a16:creationId xmlns:a16="http://schemas.microsoft.com/office/drawing/2014/main" id="{2EEF771B-46CC-EC42-9EFD-8A9FED389B0F}"/>
              </a:ext>
            </a:extLst>
          </p:cNvPr>
          <p:cNvCxnSpPr/>
          <p:nvPr/>
        </p:nvCxnSpPr>
        <p:spPr bwMode="auto">
          <a:xfrm rot="5400000" flipH="1" flipV="1">
            <a:off x="6479467" y="3909065"/>
            <a:ext cx="342900" cy="119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Rak pil 39">
            <a:extLst>
              <a:ext uri="{FF2B5EF4-FFF2-40B4-BE49-F238E27FC236}">
                <a16:creationId xmlns:a16="http://schemas.microsoft.com/office/drawing/2014/main" id="{208482B3-2A5B-EA48-A1B0-E226899BA021}"/>
              </a:ext>
            </a:extLst>
          </p:cNvPr>
          <p:cNvCxnSpPr/>
          <p:nvPr/>
        </p:nvCxnSpPr>
        <p:spPr bwMode="auto">
          <a:xfrm rot="5400000" flipH="1" flipV="1">
            <a:off x="7108108" y="3909065"/>
            <a:ext cx="342900" cy="119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ruta 40">
            <a:extLst>
              <a:ext uri="{FF2B5EF4-FFF2-40B4-BE49-F238E27FC236}">
                <a16:creationId xmlns:a16="http://schemas.microsoft.com/office/drawing/2014/main" id="{C99ABBF3-B1F1-2449-A11E-4BA795BED018}"/>
              </a:ext>
            </a:extLst>
          </p:cNvPr>
          <p:cNvSpPr txBox="1"/>
          <p:nvPr/>
        </p:nvSpPr>
        <p:spPr>
          <a:xfrm>
            <a:off x="2412455" y="2911347"/>
            <a:ext cx="2316660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50" dirty="0">
                <a:solidFill>
                  <a:srgbClr val="800000"/>
                </a:solidFill>
              </a:rPr>
              <a:t>•  Vetenskap och beprövad erfarenhet </a:t>
            </a:r>
          </a:p>
          <a:p>
            <a:r>
              <a:rPr lang="sv-SE" sz="1050" dirty="0">
                <a:solidFill>
                  <a:srgbClr val="800000"/>
                </a:solidFill>
              </a:rPr>
              <a:t>•  Incidentrapporter</a:t>
            </a:r>
          </a:p>
          <a:p>
            <a:r>
              <a:rPr lang="sv-SE" sz="1050" dirty="0">
                <a:solidFill>
                  <a:srgbClr val="800000"/>
                </a:solidFill>
              </a:rPr>
              <a:t>•  Anmälningar </a:t>
            </a:r>
            <a:r>
              <a:rPr lang="sv-SE" sz="900" dirty="0">
                <a:solidFill>
                  <a:srgbClr val="800000"/>
                </a:solidFill>
              </a:rPr>
              <a:t>(patientnämnder, IVO)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C91DC6B-631D-254C-A65A-37258239BBB4}"/>
              </a:ext>
            </a:extLst>
          </p:cNvPr>
          <p:cNvSpPr txBox="1"/>
          <p:nvPr/>
        </p:nvSpPr>
        <p:spPr>
          <a:xfrm>
            <a:off x="8971197" y="3441279"/>
            <a:ext cx="1116449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sv-SE" dirty="0" err="1">
                <a:solidFill>
                  <a:srgbClr val="FF0000"/>
                </a:solidFill>
              </a:rPr>
              <a:t>Mismatch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B33F93C6-0830-B740-BB06-47DCB786DD1C}"/>
              </a:ext>
            </a:extLst>
          </p:cNvPr>
          <p:cNvSpPr txBox="1"/>
          <p:nvPr/>
        </p:nvSpPr>
        <p:spPr>
          <a:xfrm>
            <a:off x="2588133" y="4604366"/>
            <a:ext cx="112383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350" b="1" dirty="0">
                <a:solidFill>
                  <a:srgbClr val="0000FF"/>
                </a:solidFill>
              </a:rPr>
              <a:t>Grupp-nivå</a:t>
            </a:r>
          </a:p>
          <a:p>
            <a:pPr algn="ctr"/>
            <a:r>
              <a:rPr lang="sv-SE" sz="1350" dirty="0"/>
              <a:t>vårdens form</a:t>
            </a: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C32BF183-C415-E94C-97A8-F04521D6032A}"/>
              </a:ext>
            </a:extLst>
          </p:cNvPr>
          <p:cNvSpPr txBox="1"/>
          <p:nvPr/>
        </p:nvSpPr>
        <p:spPr>
          <a:xfrm>
            <a:off x="2596264" y="2039890"/>
            <a:ext cx="134218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350" b="1" dirty="0">
                <a:solidFill>
                  <a:srgbClr val="0000FF"/>
                </a:solidFill>
              </a:rPr>
              <a:t>Individ-nivå</a:t>
            </a:r>
          </a:p>
          <a:p>
            <a:pPr algn="ctr"/>
            <a:r>
              <a:rPr lang="sv-SE" sz="1350" dirty="0"/>
              <a:t>vårdens innehåll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2BF598B9-074E-8541-A10F-8901E749D33F}"/>
              </a:ext>
            </a:extLst>
          </p:cNvPr>
          <p:cNvSpPr txBox="1"/>
          <p:nvPr/>
        </p:nvSpPr>
        <p:spPr>
          <a:xfrm>
            <a:off x="8435219" y="2731698"/>
            <a:ext cx="1566744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1400" dirty="0">
                <a:solidFill>
                  <a:schemeClr val="bg1"/>
                </a:solidFill>
              </a:rPr>
              <a:t>Professionell logik</a:t>
            </a:r>
            <a:r>
              <a:rPr lang="sv-SE" sz="1400" dirty="0"/>
              <a:t> 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056933BA-39CA-BC43-94EC-185FADE840FF}"/>
              </a:ext>
            </a:extLst>
          </p:cNvPr>
          <p:cNvSpPr txBox="1"/>
          <p:nvPr/>
        </p:nvSpPr>
        <p:spPr>
          <a:xfrm>
            <a:off x="8562380" y="4122709"/>
            <a:ext cx="1437651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sv-SE" sz="1400" dirty="0" err="1">
                <a:solidFill>
                  <a:schemeClr val="bg1"/>
                </a:solidFill>
              </a:rPr>
              <a:t>Manageriell</a:t>
            </a:r>
            <a:r>
              <a:rPr lang="sv-SE" sz="1400" dirty="0">
                <a:solidFill>
                  <a:schemeClr val="bg1"/>
                </a:solidFill>
              </a:rPr>
              <a:t> logik</a:t>
            </a:r>
            <a:endParaRPr lang="sv-SE" dirty="0">
              <a:solidFill>
                <a:schemeClr val="bg1"/>
              </a:solidFill>
            </a:endParaRPr>
          </a:p>
        </p:txBody>
      </p:sp>
      <p:cxnSp>
        <p:nvCxnSpPr>
          <p:cNvPr id="6" name="Rak 5">
            <a:extLst>
              <a:ext uri="{FF2B5EF4-FFF2-40B4-BE49-F238E27FC236}">
                <a16:creationId xmlns:a16="http://schemas.microsoft.com/office/drawing/2014/main" id="{FCAA1BC2-98FD-C949-8D04-332CAA4EE71A}"/>
              </a:ext>
            </a:extLst>
          </p:cNvPr>
          <p:cNvCxnSpPr>
            <a:cxnSpLocks/>
          </p:cNvCxnSpPr>
          <p:nvPr/>
        </p:nvCxnSpPr>
        <p:spPr>
          <a:xfrm>
            <a:off x="9143079" y="3100878"/>
            <a:ext cx="314325" cy="25999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Rak 41">
            <a:extLst>
              <a:ext uri="{FF2B5EF4-FFF2-40B4-BE49-F238E27FC236}">
                <a16:creationId xmlns:a16="http://schemas.microsoft.com/office/drawing/2014/main" id="{50D5854F-A2EB-9845-94AB-0828B071DB09}"/>
              </a:ext>
            </a:extLst>
          </p:cNvPr>
          <p:cNvCxnSpPr>
            <a:cxnSpLocks/>
          </p:cNvCxnSpPr>
          <p:nvPr/>
        </p:nvCxnSpPr>
        <p:spPr>
          <a:xfrm flipV="1">
            <a:off x="9218591" y="3862676"/>
            <a:ext cx="247908" cy="21420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381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3635086" y="1041550"/>
            <a:ext cx="6573174" cy="5104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sv-SE" b="1" dirty="0">
                <a:solidFill>
                  <a:srgbClr val="800000"/>
                </a:solidFill>
              </a:rPr>
              <a:t>Akademi</a:t>
            </a:r>
          </a:p>
          <a:p>
            <a:pPr>
              <a:lnSpc>
                <a:spcPct val="130000"/>
              </a:lnSpc>
            </a:pPr>
            <a:r>
              <a:rPr lang="sv-SE" dirty="0"/>
              <a:t>•  Professor i geriatrik 2007-2018 (Örebro, Kalmar, Stockholm)</a:t>
            </a:r>
          </a:p>
          <a:p>
            <a:pPr>
              <a:lnSpc>
                <a:spcPct val="130000"/>
              </a:lnSpc>
            </a:pPr>
            <a:r>
              <a:rPr lang="sv-SE" dirty="0"/>
              <a:t>•  Docent i geriatrik vid Karolinska Institutet</a:t>
            </a:r>
          </a:p>
          <a:p>
            <a:pPr>
              <a:lnSpc>
                <a:spcPct val="130000"/>
              </a:lnSpc>
            </a:pPr>
            <a:endParaRPr lang="sv-SE" dirty="0"/>
          </a:p>
          <a:p>
            <a:pPr>
              <a:lnSpc>
                <a:spcPct val="130000"/>
              </a:lnSpc>
            </a:pPr>
            <a:endParaRPr lang="sv-SE" b="1" dirty="0">
              <a:solidFill>
                <a:srgbClr val="800000"/>
              </a:solidFill>
            </a:endParaRPr>
          </a:p>
          <a:p>
            <a:pPr>
              <a:lnSpc>
                <a:spcPct val="130000"/>
              </a:lnSpc>
            </a:pPr>
            <a:r>
              <a:rPr lang="sv-SE" b="1" dirty="0" err="1">
                <a:solidFill>
                  <a:srgbClr val="800000"/>
                </a:solidFill>
              </a:rPr>
              <a:t>Hälso</a:t>
            </a:r>
            <a:r>
              <a:rPr lang="sv-SE" b="1" dirty="0">
                <a:solidFill>
                  <a:srgbClr val="800000"/>
                </a:solidFill>
              </a:rPr>
              <a:t>/sjuk-vård</a:t>
            </a:r>
          </a:p>
          <a:p>
            <a:pPr>
              <a:lnSpc>
                <a:spcPct val="130000"/>
              </a:lnSpc>
            </a:pPr>
            <a:r>
              <a:rPr lang="sv-SE" dirty="0"/>
              <a:t>• Läkare med specialitet i geriatrik, internmedicin, klinisk nutrition</a:t>
            </a:r>
          </a:p>
          <a:p>
            <a:pPr>
              <a:lnSpc>
                <a:spcPct val="130000"/>
              </a:lnSpc>
            </a:pPr>
            <a:endParaRPr lang="sv-SE" dirty="0"/>
          </a:p>
          <a:p>
            <a:pPr>
              <a:lnSpc>
                <a:spcPct val="130000"/>
              </a:lnSpc>
            </a:pPr>
            <a:endParaRPr lang="sv-SE" dirty="0"/>
          </a:p>
          <a:p>
            <a:pPr>
              <a:lnSpc>
                <a:spcPct val="130000"/>
              </a:lnSpc>
            </a:pPr>
            <a:r>
              <a:rPr lang="sv-SE" dirty="0"/>
              <a:t>Hemsida: </a:t>
            </a:r>
            <a:r>
              <a:rPr lang="sv-SE" dirty="0">
                <a:hlinkClick r:id="rId2"/>
              </a:rPr>
              <a:t>www.gunnar-akner.se</a:t>
            </a:r>
            <a:endParaRPr lang="sv-SE" dirty="0"/>
          </a:p>
          <a:p>
            <a:pPr>
              <a:lnSpc>
                <a:spcPct val="130000"/>
              </a:lnSpc>
            </a:pPr>
            <a:endParaRPr lang="sv-SE" dirty="0"/>
          </a:p>
          <a:p>
            <a:pPr>
              <a:lnSpc>
                <a:spcPct val="130000"/>
              </a:lnSpc>
            </a:pPr>
            <a:r>
              <a:rPr lang="sv-SE" dirty="0" err="1"/>
              <a:t>Blog</a:t>
            </a:r>
            <a:r>
              <a:rPr lang="sv-SE" dirty="0"/>
              <a:t>: </a:t>
            </a:r>
            <a:r>
              <a:rPr lang="sv-SE" dirty="0">
                <a:hlinkClick r:id="rId3"/>
              </a:rPr>
              <a:t>www.aknerblog.wordpress.com</a:t>
            </a:r>
            <a:endParaRPr lang="sv-SE" dirty="0"/>
          </a:p>
          <a:p>
            <a:pPr>
              <a:lnSpc>
                <a:spcPct val="130000"/>
              </a:lnSpc>
            </a:pPr>
            <a:endParaRPr lang="sv-SE" dirty="0"/>
          </a:p>
          <a:p>
            <a:pPr>
              <a:lnSpc>
                <a:spcPct val="130000"/>
              </a:lnSpc>
            </a:pPr>
            <a:endParaRPr lang="sv-SE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AFD0966-1E75-1646-B976-8EF157E59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10000"/>
          </a:blip>
          <a:srcRect b="11111"/>
          <a:stretch>
            <a:fillRect/>
          </a:stretch>
        </p:blipFill>
        <p:spPr bwMode="auto">
          <a:xfrm>
            <a:off x="0" y="0"/>
            <a:ext cx="2057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Bildobjekt 8" descr="Foto GA 080524.jpg">
            <a:extLst>
              <a:ext uri="{FF2B5EF4-FFF2-40B4-BE49-F238E27FC236}">
                <a16:creationId xmlns:a16="http://schemas.microsoft.com/office/drawing/2014/main" id="{72A28BC1-3158-D849-92EF-F9AAD69432D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28125"/>
          <a:stretch>
            <a:fillRect/>
          </a:stretch>
        </p:blipFill>
        <p:spPr bwMode="auto">
          <a:xfrm>
            <a:off x="227535" y="660400"/>
            <a:ext cx="16192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2113BC05-5AB9-4E46-B1F8-BD781680520D}"/>
              </a:ext>
            </a:extLst>
          </p:cNvPr>
          <p:cNvSpPr txBox="1"/>
          <p:nvPr/>
        </p:nvSpPr>
        <p:spPr>
          <a:xfrm>
            <a:off x="336124" y="3073400"/>
            <a:ext cx="138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FFD218"/>
                </a:solidFill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40468001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3224945" y="2438151"/>
            <a:ext cx="638421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>
                <a:solidFill>
                  <a:srgbClr val="800000"/>
                </a:solidFill>
              </a:rPr>
              <a:t>Nätverket mot olämplig styrning av sjukvården</a:t>
            </a:r>
          </a:p>
          <a:p>
            <a:pPr algn="ctr"/>
            <a:endParaRPr lang="sv-SE" sz="2400" b="1" dirty="0">
              <a:solidFill>
                <a:srgbClr val="800000"/>
              </a:solidFill>
            </a:endParaRPr>
          </a:p>
          <a:p>
            <a:pPr algn="ctr"/>
            <a:r>
              <a:rPr lang="sv-SE" sz="2400" dirty="0" err="1"/>
              <a:t>www.network-styrning.com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277028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3A077A96-D276-A44D-BF6C-862906CF8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636" y="102520"/>
            <a:ext cx="7747684" cy="665296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9FB55BA6-F2CF-6D4B-A742-0B6853C5B021}"/>
              </a:ext>
            </a:extLst>
          </p:cNvPr>
          <p:cNvSpPr txBox="1"/>
          <p:nvPr/>
        </p:nvSpPr>
        <p:spPr>
          <a:xfrm>
            <a:off x="8899043" y="3244334"/>
            <a:ext cx="2792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hlinkClick r:id="rId3"/>
              </a:rPr>
              <a:t>www.network-styrning.com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917644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F587200E-28DD-5B43-A2F2-03D2B64248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40" t="1671" r="3628" b="1805"/>
          <a:stretch/>
        </p:blipFill>
        <p:spPr>
          <a:xfrm>
            <a:off x="3312160" y="86826"/>
            <a:ext cx="4795520" cy="6684347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1C99859B-428D-9F48-86BA-A2CFFC8DE99A}"/>
              </a:ext>
            </a:extLst>
          </p:cNvPr>
          <p:cNvSpPr txBox="1"/>
          <p:nvPr/>
        </p:nvSpPr>
        <p:spPr>
          <a:xfrm>
            <a:off x="8899043" y="3244334"/>
            <a:ext cx="2792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hlinkClick r:id="rId3"/>
              </a:rPr>
              <a:t>www.network-styrning.com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84651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 b="11111"/>
          <a:stretch>
            <a:fillRect/>
          </a:stretch>
        </p:blipFill>
        <p:spPr bwMode="auto">
          <a:xfrm>
            <a:off x="0" y="0"/>
            <a:ext cx="2182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42450" y="502772"/>
            <a:ext cx="4289426" cy="606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CF5E8D30-A914-7942-B42A-86909CBBB2EF}"/>
              </a:ext>
            </a:extLst>
          </p:cNvPr>
          <p:cNvSpPr txBox="1"/>
          <p:nvPr/>
        </p:nvSpPr>
        <p:spPr>
          <a:xfrm>
            <a:off x="7243845" y="1486863"/>
            <a:ext cx="440243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err="1"/>
              <a:t>Every</a:t>
            </a:r>
            <a:r>
              <a:rPr lang="sv-SE" sz="2400" dirty="0"/>
              <a:t> system is </a:t>
            </a:r>
            <a:r>
              <a:rPr lang="sv-SE" sz="2400" dirty="0" err="1"/>
              <a:t>perfectly</a:t>
            </a:r>
            <a:r>
              <a:rPr lang="sv-SE" sz="2400" dirty="0"/>
              <a:t> </a:t>
            </a:r>
            <a:r>
              <a:rPr lang="sv-SE" sz="2400" dirty="0" err="1"/>
              <a:t>designed</a:t>
            </a:r>
            <a:r>
              <a:rPr lang="sv-SE" sz="2400" dirty="0"/>
              <a:t> </a:t>
            </a:r>
          </a:p>
          <a:p>
            <a:r>
              <a:rPr lang="sv-SE" sz="2400" dirty="0"/>
              <a:t>to </a:t>
            </a:r>
            <a:r>
              <a:rPr lang="sv-SE" sz="2400" dirty="0" err="1"/>
              <a:t>produce</a:t>
            </a:r>
            <a:r>
              <a:rPr lang="sv-SE" sz="2400" dirty="0"/>
              <a:t> the </a:t>
            </a:r>
            <a:r>
              <a:rPr lang="sv-SE" sz="2400" dirty="0" err="1"/>
              <a:t>results</a:t>
            </a:r>
            <a:r>
              <a:rPr lang="sv-SE" sz="2400" dirty="0"/>
              <a:t> it </a:t>
            </a:r>
            <a:r>
              <a:rPr lang="sv-SE" sz="2400" dirty="0" err="1"/>
              <a:t>does</a:t>
            </a:r>
            <a:r>
              <a:rPr lang="sv-SE" sz="2400" dirty="0"/>
              <a:t>.</a:t>
            </a:r>
            <a:br>
              <a:rPr lang="sv-SE" sz="2400" dirty="0"/>
            </a:br>
            <a:r>
              <a:rPr lang="sv-SE" sz="2400" dirty="0"/>
              <a:t>If </a:t>
            </a:r>
            <a:r>
              <a:rPr lang="sv-SE" sz="2400" dirty="0" err="1"/>
              <a:t>you</a:t>
            </a:r>
            <a:r>
              <a:rPr lang="sv-SE" sz="2400" dirty="0"/>
              <a:t> do not like the </a:t>
            </a:r>
            <a:r>
              <a:rPr lang="sv-SE" sz="2400" dirty="0" err="1"/>
              <a:t>results</a:t>
            </a:r>
            <a:br>
              <a:rPr lang="sv-SE" sz="2400" dirty="0"/>
            </a:br>
            <a:r>
              <a:rPr lang="sv-SE" sz="2400" dirty="0" err="1"/>
              <a:t>then</a:t>
            </a:r>
            <a:r>
              <a:rPr lang="sv-SE" sz="2400" dirty="0"/>
              <a:t> </a:t>
            </a:r>
            <a:r>
              <a:rPr lang="sv-SE" sz="2400" dirty="0" err="1"/>
              <a:t>you</a:t>
            </a:r>
            <a:r>
              <a:rPr lang="sv-SE" sz="2400" dirty="0"/>
              <a:t> must </a:t>
            </a:r>
            <a:r>
              <a:rPr lang="sv-SE" sz="2400" dirty="0" err="1"/>
              <a:t>change</a:t>
            </a:r>
            <a:r>
              <a:rPr lang="sv-SE" sz="2400" dirty="0"/>
              <a:t> the system”. </a:t>
            </a:r>
            <a:endParaRPr lang="sv-SE" dirty="0"/>
          </a:p>
          <a:p>
            <a:r>
              <a:rPr lang="sv-SE" dirty="0"/>
              <a:t>		/</a:t>
            </a:r>
            <a:r>
              <a:rPr lang="sv-SE" dirty="0" err="1"/>
              <a:t>PauL</a:t>
            </a:r>
            <a:r>
              <a:rPr lang="sv-SE" dirty="0"/>
              <a:t> </a:t>
            </a:r>
            <a:r>
              <a:rPr lang="sv-SE" dirty="0" err="1"/>
              <a:t>Batalden</a:t>
            </a:r>
            <a:br>
              <a:rPr lang="sv-SE" dirty="0"/>
            </a:br>
            <a:r>
              <a:rPr lang="sv-SE" dirty="0"/>
              <a:t> 		</a:t>
            </a:r>
            <a:r>
              <a:rPr lang="sv-SE" dirty="0" err="1"/>
              <a:t>Dartmouth</a:t>
            </a:r>
            <a:r>
              <a:rPr lang="sv-SE" dirty="0"/>
              <a:t>, USA 2002 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341B2578-62F7-B949-BE36-CEFFE9148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1365" y="5734775"/>
            <a:ext cx="4419600" cy="107721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</a:rPr>
              <a:t>Akner G.</a:t>
            </a:r>
          </a:p>
          <a:p>
            <a:r>
              <a:rPr lang="sv-SE" sz="1600" dirty="0">
                <a:solidFill>
                  <a:schemeClr val="bg1"/>
                </a:solidFill>
              </a:rPr>
              <a:t>Multisjuklighet hos äldre. Analys, handläggning </a:t>
            </a:r>
          </a:p>
          <a:p>
            <a:r>
              <a:rPr lang="sv-SE" sz="1600" dirty="0">
                <a:solidFill>
                  <a:schemeClr val="bg1"/>
                </a:solidFill>
              </a:rPr>
              <a:t>och förslag om </a:t>
            </a:r>
            <a:r>
              <a:rPr lang="sv-SE" sz="1600" dirty="0" err="1">
                <a:solidFill>
                  <a:schemeClr val="bg1"/>
                </a:solidFill>
              </a:rPr>
              <a:t>äldrevårdscentral</a:t>
            </a:r>
            <a:r>
              <a:rPr lang="sv-SE" sz="1600" dirty="0">
                <a:solidFill>
                  <a:schemeClr val="bg1"/>
                </a:solidFill>
              </a:rPr>
              <a:t>. </a:t>
            </a:r>
          </a:p>
          <a:p>
            <a:r>
              <a:rPr lang="sv-SE" sz="1600" dirty="0">
                <a:solidFill>
                  <a:schemeClr val="bg1"/>
                </a:solidFill>
              </a:rPr>
              <a:t>Liber förlag 2004 </a:t>
            </a:r>
          </a:p>
        </p:txBody>
      </p:sp>
    </p:spTree>
    <p:extLst>
      <p:ext uri="{BB962C8B-B14F-4D97-AF65-F5344CB8AC3E}">
        <p14:creationId xmlns:p14="http://schemas.microsoft.com/office/powerpoint/2010/main" val="32533788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Bana väg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52414"/>
            <a:ext cx="9066352" cy="610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3515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794" name="Picture 14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 b="11111"/>
          <a:stretch>
            <a:fillRect/>
          </a:stretch>
        </p:blipFill>
        <p:spPr bwMode="auto">
          <a:xfrm>
            <a:off x="16266" y="0"/>
            <a:ext cx="1828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7795" name="Text Box 3"/>
          <p:cNvSpPr txBox="1">
            <a:spLocks noChangeArrowheads="1"/>
          </p:cNvSpPr>
          <p:nvPr/>
        </p:nvSpPr>
        <p:spPr bwMode="auto">
          <a:xfrm>
            <a:off x="4871864" y="1556793"/>
            <a:ext cx="4724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sv-SE" sz="4000" dirty="0">
                <a:solidFill>
                  <a:srgbClr val="FFBD10"/>
                </a:solidFill>
                <a:latin typeface="Times" charset="0"/>
              </a:rPr>
              <a:t>Tack för ordet!</a:t>
            </a:r>
            <a:r>
              <a:rPr lang="sv-SE" sz="4000" dirty="0">
                <a:latin typeface="Times" charset="0"/>
              </a:rPr>
              <a:t> </a:t>
            </a:r>
          </a:p>
        </p:txBody>
      </p:sp>
      <p:pic>
        <p:nvPicPr>
          <p:cNvPr id="417797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9959" y="1143000"/>
            <a:ext cx="13811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7799" name="Text Box 12"/>
          <p:cNvSpPr txBox="1">
            <a:spLocks noChangeArrowheads="1"/>
          </p:cNvSpPr>
          <p:nvPr/>
        </p:nvSpPr>
        <p:spPr bwMode="auto">
          <a:xfrm>
            <a:off x="5325763" y="3352800"/>
            <a:ext cx="12703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sv-SE">
                <a:latin typeface="Times" charset="0"/>
              </a:rPr>
              <a:t>www.www.</a:t>
            </a:r>
          </a:p>
        </p:txBody>
      </p:sp>
      <p:pic>
        <p:nvPicPr>
          <p:cNvPr id="9" name="Bildobjekt 4" descr="Foto GA 080524.jpg"/>
          <p:cNvPicPr>
            <a:picLocks noChangeAspect="1"/>
          </p:cNvPicPr>
          <p:nvPr/>
        </p:nvPicPr>
        <p:blipFill>
          <a:blip r:embed="rId5"/>
          <a:srcRect b="32846"/>
          <a:stretch>
            <a:fillRect/>
          </a:stretch>
        </p:blipFill>
        <p:spPr bwMode="auto">
          <a:xfrm>
            <a:off x="128827" y="3429000"/>
            <a:ext cx="1583531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8048" y="2708923"/>
            <a:ext cx="3528392" cy="2756204"/>
          </a:xfrm>
          <a:prstGeom prst="rect">
            <a:avLst/>
          </a:prstGeom>
        </p:spPr>
      </p:pic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2373432" y="5615318"/>
            <a:ext cx="4184409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sv-SE" sz="2400" b="1" dirty="0">
                <a:solidFill>
                  <a:srgbClr val="E78308"/>
                </a:solidFill>
                <a:latin typeface="Times New Roman"/>
                <a:cs typeface="Times New Roman"/>
              </a:rPr>
              <a:t>Hemsida</a:t>
            </a:r>
            <a:r>
              <a:rPr lang="sv-SE" sz="2400" dirty="0">
                <a:solidFill>
                  <a:srgbClr val="E78308"/>
                </a:solidFill>
                <a:latin typeface="Times New Roman"/>
                <a:cs typeface="Times New Roman"/>
              </a:rPr>
              <a:t>: </a:t>
            </a:r>
            <a:r>
              <a:rPr lang="sv-SE" sz="2400" dirty="0">
                <a:solidFill>
                  <a:srgbClr val="E78308"/>
                </a:solidFill>
                <a:latin typeface="Times New Roman"/>
                <a:cs typeface="Times New Roman"/>
                <a:hlinkClick r:id="rId7"/>
              </a:rPr>
              <a:t>www.gunnar-akner.se</a:t>
            </a:r>
            <a:endParaRPr lang="sv-SE" sz="2400" dirty="0">
              <a:solidFill>
                <a:srgbClr val="E78308"/>
              </a:solidFill>
              <a:latin typeface="Times New Roman"/>
              <a:cs typeface="Times New Roman"/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2373413" y="6239457"/>
            <a:ext cx="4848954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sv-SE" sz="2400" b="1" dirty="0" err="1">
                <a:solidFill>
                  <a:srgbClr val="E78308"/>
                </a:solidFill>
                <a:latin typeface="Times New Roman"/>
                <a:cs typeface="Times New Roman"/>
              </a:rPr>
              <a:t>Blog</a:t>
            </a:r>
            <a:r>
              <a:rPr lang="sv-SE" sz="2400" dirty="0">
                <a:latin typeface="Times New Roman"/>
                <a:cs typeface="Times New Roman"/>
              </a:rPr>
              <a:t>: </a:t>
            </a:r>
            <a:r>
              <a:rPr lang="sv-SE" sz="2400" dirty="0">
                <a:latin typeface="Times New Roman"/>
                <a:cs typeface="Times New Roman"/>
                <a:hlinkClick r:id="rId8"/>
              </a:rPr>
              <a:t>www.aknerblog.wordpress.com</a:t>
            </a:r>
            <a:endParaRPr lang="sv-SE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78975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1981200" y="1447801"/>
            <a:ext cx="28194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sv-SE" sz="3200">
                <a:solidFill>
                  <a:srgbClr val="EBCF2D"/>
                </a:solidFill>
                <a:latin typeface="Times" charset="0"/>
              </a:rPr>
              <a:t>				   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A8C76DA8-96AF-F346-A52C-8522DB900053}"/>
              </a:ext>
            </a:extLst>
          </p:cNvPr>
          <p:cNvSpPr txBox="1"/>
          <p:nvPr/>
        </p:nvSpPr>
        <p:spPr>
          <a:xfrm>
            <a:off x="2917234" y="1840044"/>
            <a:ext cx="6392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>
                <a:solidFill>
                  <a:srgbClr val="941100"/>
                </a:solidFill>
              </a:rPr>
              <a:t>Orsaker till den pågående sjukvårdskrisen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EE20E1A8-CD9F-984F-8604-D5427D61565C}"/>
              </a:ext>
            </a:extLst>
          </p:cNvPr>
          <p:cNvSpPr txBox="1"/>
          <p:nvPr/>
        </p:nvSpPr>
        <p:spPr>
          <a:xfrm>
            <a:off x="3939024" y="2844146"/>
            <a:ext cx="3900427" cy="16970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/>
              <a:t>Olämplig vårdorganisation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/>
              <a:t>Olämpliga arbetssätt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/>
              <a:t>Olämplig styrning / ledning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FB98550-9A7D-4543-B72A-86381676B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0" y="5105400"/>
            <a:ext cx="2768600" cy="135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359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4005032" y="1437068"/>
            <a:ext cx="55017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>
                <a:solidFill>
                  <a:srgbClr val="941100"/>
                </a:solidFill>
              </a:rPr>
              <a:t>Orsaker till den pågående sjukvårdskrisen</a:t>
            </a:r>
          </a:p>
          <a:p>
            <a:endParaRPr lang="sv-SE" sz="2400" b="1" dirty="0">
              <a:solidFill>
                <a:srgbClr val="C00000"/>
              </a:solidFill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3"/>
          <a:srcRect t="4788" b="8796"/>
          <a:stretch/>
        </p:blipFill>
        <p:spPr>
          <a:xfrm>
            <a:off x="1624536" y="145915"/>
            <a:ext cx="2302213" cy="161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667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4005032" y="1437068"/>
            <a:ext cx="55002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>
                <a:solidFill>
                  <a:srgbClr val="941100"/>
                </a:solidFill>
              </a:rPr>
              <a:t>Orsaker till den pågående sjukvårdskrisen</a:t>
            </a:r>
          </a:p>
          <a:p>
            <a:endParaRPr lang="sv-SE" sz="2400" b="1" dirty="0">
              <a:solidFill>
                <a:srgbClr val="C00000"/>
              </a:solidFill>
            </a:endParaRPr>
          </a:p>
          <a:p>
            <a:r>
              <a:rPr lang="sv-SE" sz="2400" b="1" dirty="0">
                <a:solidFill>
                  <a:srgbClr val="0432FF"/>
                </a:solidFill>
              </a:rPr>
              <a:t>1. Fragmenterad vård</a:t>
            </a:r>
            <a:endParaRPr lang="sv-SE" b="1" dirty="0">
              <a:solidFill>
                <a:srgbClr val="0432FF"/>
              </a:solidFill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3"/>
          <a:srcRect t="4788" b="8796"/>
          <a:stretch/>
        </p:blipFill>
        <p:spPr>
          <a:xfrm>
            <a:off x="1624536" y="145915"/>
            <a:ext cx="2302213" cy="161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664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9" name="textruta 16"/>
          <p:cNvSpPr txBox="1">
            <a:spLocks noChangeArrowheads="1"/>
          </p:cNvSpPr>
          <p:nvPr/>
        </p:nvSpPr>
        <p:spPr bwMode="auto">
          <a:xfrm>
            <a:off x="3276600" y="5562600"/>
            <a:ext cx="12849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sv-SE" dirty="0">
                <a:solidFill>
                  <a:srgbClr val="0000FF"/>
                </a:solidFill>
              </a:rPr>
              <a:t>Öppen vård</a:t>
            </a:r>
          </a:p>
        </p:txBody>
      </p:sp>
      <p:sp>
        <p:nvSpPr>
          <p:cNvPr id="414730" name="textruta 17"/>
          <p:cNvSpPr txBox="1">
            <a:spLocks noChangeArrowheads="1"/>
          </p:cNvSpPr>
          <p:nvPr/>
        </p:nvSpPr>
        <p:spPr bwMode="auto">
          <a:xfrm>
            <a:off x="5734050" y="5562600"/>
            <a:ext cx="12471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sv-SE">
                <a:solidFill>
                  <a:srgbClr val="0000FF"/>
                </a:solidFill>
              </a:rPr>
              <a:t>Sluten vård</a:t>
            </a:r>
          </a:p>
        </p:txBody>
      </p:sp>
      <p:sp>
        <p:nvSpPr>
          <p:cNvPr id="414731" name="textruta 18"/>
          <p:cNvSpPr txBox="1">
            <a:spLocks noChangeArrowheads="1"/>
          </p:cNvSpPr>
          <p:nvPr/>
        </p:nvSpPr>
        <p:spPr bwMode="auto">
          <a:xfrm>
            <a:off x="8824928" y="5562600"/>
            <a:ext cx="9230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sv-SE" dirty="0">
                <a:solidFill>
                  <a:srgbClr val="FF2913"/>
                </a:solidFill>
              </a:rPr>
              <a:t>Omsorg</a:t>
            </a:r>
          </a:p>
        </p:txBody>
      </p:sp>
      <p:sp>
        <p:nvSpPr>
          <p:cNvPr id="414732" name="textruta 19"/>
          <p:cNvSpPr txBox="1">
            <a:spLocks noChangeArrowheads="1"/>
          </p:cNvSpPr>
          <p:nvPr/>
        </p:nvSpPr>
        <p:spPr bwMode="auto">
          <a:xfrm>
            <a:off x="4523716" y="6096000"/>
            <a:ext cx="3510897" cy="70788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sv-SE" sz="2000" dirty="0">
                <a:solidFill>
                  <a:schemeClr val="bg1"/>
                </a:solidFill>
              </a:rPr>
              <a:t>”Stuprör” → </a:t>
            </a:r>
            <a:r>
              <a:rPr lang="sv-SE" sz="2000" dirty="0" err="1">
                <a:solidFill>
                  <a:schemeClr val="bg1"/>
                </a:solidFill>
              </a:rPr>
              <a:t>betong-fundament</a:t>
            </a:r>
            <a:endParaRPr lang="sv-SE" sz="2000" dirty="0">
              <a:solidFill>
                <a:schemeClr val="bg1"/>
              </a:solidFill>
            </a:endParaRPr>
          </a:p>
          <a:p>
            <a:r>
              <a:rPr lang="sv-SE" sz="2000" dirty="0">
                <a:solidFill>
                  <a:schemeClr val="bg1"/>
                </a:solidFill>
              </a:rPr>
              <a:t>Ständigt behov av </a:t>
            </a:r>
            <a:r>
              <a:rPr lang="sv-SE" sz="2000" dirty="0">
                <a:solidFill>
                  <a:srgbClr val="FF0000"/>
                </a:solidFill>
              </a:rPr>
              <a:t>samverkan</a:t>
            </a:r>
          </a:p>
        </p:txBody>
      </p:sp>
      <p:pic>
        <p:nvPicPr>
          <p:cNvPr id="45" name="Bildobjekt 44"/>
          <p:cNvPicPr>
            <a:picLocks noChangeAspect="1"/>
          </p:cNvPicPr>
          <p:nvPr/>
        </p:nvPicPr>
        <p:blipFill>
          <a:blip r:embed="rId3"/>
          <a:srcRect l="25000" r="27500" b="1144"/>
          <a:stretch>
            <a:fillRect/>
          </a:stretch>
        </p:blipFill>
        <p:spPr>
          <a:xfrm>
            <a:off x="3352800" y="1676400"/>
            <a:ext cx="985308" cy="3733800"/>
          </a:xfrm>
          <a:prstGeom prst="rect">
            <a:avLst/>
          </a:prstGeom>
        </p:spPr>
      </p:pic>
      <p:pic>
        <p:nvPicPr>
          <p:cNvPr id="46" name="Bildobjekt 45"/>
          <p:cNvPicPr>
            <a:picLocks noChangeAspect="1"/>
          </p:cNvPicPr>
          <p:nvPr/>
        </p:nvPicPr>
        <p:blipFill>
          <a:blip r:embed="rId3"/>
          <a:srcRect l="25000" r="27500" b="1144"/>
          <a:stretch>
            <a:fillRect/>
          </a:stretch>
        </p:blipFill>
        <p:spPr>
          <a:xfrm>
            <a:off x="5796492" y="1676400"/>
            <a:ext cx="985308" cy="3733800"/>
          </a:xfrm>
          <a:prstGeom prst="rect">
            <a:avLst/>
          </a:prstGeom>
        </p:spPr>
      </p:pic>
      <p:pic>
        <p:nvPicPr>
          <p:cNvPr id="47" name="Bildobjekt 46"/>
          <p:cNvPicPr>
            <a:picLocks noChangeAspect="1"/>
          </p:cNvPicPr>
          <p:nvPr/>
        </p:nvPicPr>
        <p:blipFill>
          <a:blip r:embed="rId3"/>
          <a:srcRect l="25000" r="27500" b="1144"/>
          <a:stretch>
            <a:fillRect/>
          </a:stretch>
        </p:blipFill>
        <p:spPr>
          <a:xfrm>
            <a:off x="8844492" y="1676400"/>
            <a:ext cx="985308" cy="3733800"/>
          </a:xfrm>
          <a:prstGeom prst="rect">
            <a:avLst/>
          </a:prstGeom>
        </p:spPr>
      </p:pic>
      <p:pic>
        <p:nvPicPr>
          <p:cNvPr id="49" name="Bildobjekt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775358" y="3184600"/>
            <a:ext cx="3962400" cy="641281"/>
          </a:xfrm>
          <a:prstGeom prst="rect">
            <a:avLst/>
          </a:prstGeom>
        </p:spPr>
      </p:pic>
      <p:pic>
        <p:nvPicPr>
          <p:cNvPr id="50" name="Bildobjekt 49"/>
          <p:cNvPicPr>
            <a:picLocks noChangeAspect="1"/>
          </p:cNvPicPr>
          <p:nvPr/>
        </p:nvPicPr>
        <p:blipFill>
          <a:blip r:embed="rId4"/>
          <a:srcRect t="40588"/>
          <a:stretch>
            <a:fillRect/>
          </a:stretch>
        </p:blipFill>
        <p:spPr>
          <a:xfrm rot="5400000">
            <a:off x="3086100" y="3314700"/>
            <a:ext cx="3962400" cy="381000"/>
          </a:xfrm>
          <a:prstGeom prst="rect">
            <a:avLst/>
          </a:prstGeom>
        </p:spPr>
      </p:pic>
      <p:cxnSp>
        <p:nvCxnSpPr>
          <p:cNvPr id="16" name="Vinklad  15"/>
          <p:cNvCxnSpPr/>
          <p:nvPr/>
        </p:nvCxnSpPr>
        <p:spPr bwMode="auto">
          <a:xfrm rot="16200000" flipH="1">
            <a:off x="4457700" y="2933700"/>
            <a:ext cx="1295400" cy="7620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7" name="Vinklad  16"/>
          <p:cNvCxnSpPr/>
          <p:nvPr/>
        </p:nvCxnSpPr>
        <p:spPr bwMode="auto">
          <a:xfrm rot="16200000" flipH="1">
            <a:off x="7162800" y="2819400"/>
            <a:ext cx="1219200" cy="10668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19" name="Höger klammerparentes 18"/>
          <p:cNvSpPr/>
          <p:nvPr/>
        </p:nvSpPr>
        <p:spPr bwMode="auto">
          <a:xfrm rot="16200000">
            <a:off x="5143500" y="-1104899"/>
            <a:ext cx="304800" cy="38862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2400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0" name="textruta 19"/>
          <p:cNvSpPr txBox="1"/>
          <p:nvPr/>
        </p:nvSpPr>
        <p:spPr>
          <a:xfrm>
            <a:off x="4243670" y="296278"/>
            <a:ext cx="2337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>
                <a:solidFill>
                  <a:srgbClr val="800000"/>
                </a:solidFill>
              </a:rPr>
              <a:t>Hälso- och sjukvårdslagen</a:t>
            </a:r>
          </a:p>
        </p:txBody>
      </p:sp>
      <p:sp>
        <p:nvSpPr>
          <p:cNvPr id="21" name="textruta 20"/>
          <p:cNvSpPr txBox="1"/>
          <p:nvPr/>
        </p:nvSpPr>
        <p:spPr>
          <a:xfrm>
            <a:off x="8534091" y="304968"/>
            <a:ext cx="15911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>
                <a:solidFill>
                  <a:srgbClr val="800000"/>
                </a:solidFill>
              </a:rPr>
              <a:t>Socialtjänstlagen</a:t>
            </a:r>
          </a:p>
        </p:txBody>
      </p:sp>
      <p:sp>
        <p:nvSpPr>
          <p:cNvPr id="24" name="Höger klammerparentes 23"/>
          <p:cNvSpPr/>
          <p:nvPr/>
        </p:nvSpPr>
        <p:spPr bwMode="auto">
          <a:xfrm rot="16200000">
            <a:off x="9080518" y="-76201"/>
            <a:ext cx="381001" cy="1828801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2400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8ADE5573-DCDD-CE4D-BA34-8EDC94235B13}"/>
              </a:ext>
            </a:extLst>
          </p:cNvPr>
          <p:cNvSpPr txBox="1"/>
          <p:nvPr/>
        </p:nvSpPr>
        <p:spPr>
          <a:xfrm>
            <a:off x="8887843" y="1035414"/>
            <a:ext cx="883550" cy="46166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sv-SE" sz="1200" dirty="0">
                <a:solidFill>
                  <a:schemeClr val="bg1"/>
                </a:solidFill>
              </a:rPr>
              <a:t>Kommuner</a:t>
            </a:r>
          </a:p>
          <a:p>
            <a:pPr algn="ctr"/>
            <a:r>
              <a:rPr lang="sv-SE" sz="1200" dirty="0">
                <a:solidFill>
                  <a:srgbClr val="FFC000"/>
                </a:solidFill>
              </a:rPr>
              <a:t>n = 290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60FD290C-476C-BE41-81D2-5116600DEB3E}"/>
              </a:ext>
            </a:extLst>
          </p:cNvPr>
          <p:cNvSpPr txBox="1"/>
          <p:nvPr/>
        </p:nvSpPr>
        <p:spPr>
          <a:xfrm>
            <a:off x="4921144" y="1034186"/>
            <a:ext cx="744765" cy="46166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sv-SE" sz="1200" dirty="0">
                <a:solidFill>
                  <a:schemeClr val="bg1"/>
                </a:solidFill>
              </a:rPr>
              <a:t>Regioner</a:t>
            </a:r>
          </a:p>
          <a:p>
            <a:pPr algn="ctr"/>
            <a:r>
              <a:rPr lang="sv-SE" sz="1200" dirty="0">
                <a:solidFill>
                  <a:srgbClr val="FFC000"/>
                </a:solidFill>
              </a:rPr>
              <a:t>n = 21</a:t>
            </a:r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id="{BC72B6A8-EBCA-9B48-A59A-A81589DC8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447800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5103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252" y="85658"/>
            <a:ext cx="4532279" cy="6613427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11033174" y="6232584"/>
            <a:ext cx="1103287" cy="584776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</a:rPr>
              <a:t>Vårdanalys</a:t>
            </a:r>
          </a:p>
          <a:p>
            <a:r>
              <a:rPr lang="sv-SE" sz="1600" dirty="0">
                <a:solidFill>
                  <a:schemeClr val="bg1"/>
                </a:solidFill>
              </a:rPr>
              <a:t>2016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7899422" y="2776709"/>
            <a:ext cx="2633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>
                <a:solidFill>
                  <a:srgbClr val="800000"/>
                </a:solidFill>
              </a:rPr>
              <a:t>Fragmenterad vård</a:t>
            </a:r>
          </a:p>
        </p:txBody>
      </p:sp>
    </p:spTree>
    <p:extLst>
      <p:ext uri="{BB962C8B-B14F-4D97-AF65-F5344CB8AC3E}">
        <p14:creationId xmlns:p14="http://schemas.microsoft.com/office/powerpoint/2010/main" val="3078993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4240188" y="2716974"/>
            <a:ext cx="4180802" cy="461665"/>
          </a:xfrm>
          <a:prstGeom prst="rect">
            <a:avLst/>
          </a:prstGeom>
          <a:solidFill>
            <a:srgbClr val="800000"/>
          </a:solidFill>
        </p:spPr>
        <p:txBody>
          <a:bodyPr wrap="none" rtlCol="0">
            <a:spAutoFit/>
          </a:bodyPr>
          <a:lstStyle/>
          <a:p>
            <a:r>
              <a:rPr lang="sv-SE" sz="2400" dirty="0">
                <a:solidFill>
                  <a:schemeClr val="bg1"/>
                </a:solidFill>
              </a:rPr>
              <a:t>Varför är vården fragmenterad?</a:t>
            </a:r>
          </a:p>
        </p:txBody>
      </p:sp>
    </p:spTree>
    <p:extLst>
      <p:ext uri="{BB962C8B-B14F-4D97-AF65-F5344CB8AC3E}">
        <p14:creationId xmlns:p14="http://schemas.microsoft.com/office/powerpoint/2010/main" val="2755134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 1"/>
          <p:cNvSpPr/>
          <p:nvPr/>
        </p:nvSpPr>
        <p:spPr>
          <a:xfrm>
            <a:off x="4483100" y="1587503"/>
            <a:ext cx="2984500" cy="26035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b="1" dirty="0">
                <a:solidFill>
                  <a:schemeClr val="tx1"/>
                </a:solidFill>
              </a:rPr>
              <a:t>Sjukvård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5208611" y="174305"/>
            <a:ext cx="130035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b="1" dirty="0">
                <a:solidFill>
                  <a:srgbClr val="800000"/>
                </a:solidFill>
              </a:rPr>
              <a:t>Lagstiftning</a:t>
            </a:r>
          </a:p>
          <a:p>
            <a:pPr algn="ctr"/>
            <a:r>
              <a:rPr lang="sv-SE" sz="1600" dirty="0" err="1"/>
              <a:t>vård-omsorg</a:t>
            </a:r>
            <a:endParaRPr lang="sv-SE" sz="1600" dirty="0"/>
          </a:p>
          <a:p>
            <a:pPr algn="ctr"/>
            <a:r>
              <a:rPr lang="sv-SE" sz="1600" dirty="0"/>
              <a:t>ÄDEL 1992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5730544" y="5069354"/>
            <a:ext cx="208610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b="1" dirty="0">
                <a:solidFill>
                  <a:srgbClr val="800000"/>
                </a:solidFill>
              </a:rPr>
              <a:t>Kvalitetsindikatorer</a:t>
            </a:r>
          </a:p>
          <a:p>
            <a:pPr algn="ctr"/>
            <a:r>
              <a:rPr lang="sv-SE" sz="1600" dirty="0"/>
              <a:t>kvalitetsregister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1689765" y="1888040"/>
            <a:ext cx="201579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b="1" dirty="0" err="1">
                <a:solidFill>
                  <a:srgbClr val="800000"/>
                </a:solidFill>
              </a:rPr>
              <a:t>Ekonomi-styrning</a:t>
            </a:r>
            <a:endParaRPr lang="sv-SE" b="1" dirty="0">
              <a:solidFill>
                <a:srgbClr val="800000"/>
              </a:solidFill>
            </a:endParaRPr>
          </a:p>
          <a:p>
            <a:pPr algn="ctr"/>
            <a:r>
              <a:rPr lang="sv-SE" sz="1600" dirty="0"/>
              <a:t>Diagnoser (DRG, ACG)</a:t>
            </a:r>
          </a:p>
          <a:p>
            <a:pPr algn="ctr"/>
            <a:r>
              <a:rPr lang="sv-SE" sz="1600" dirty="0"/>
              <a:t>Stimulansmedel (P4P)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6898223" y="707589"/>
            <a:ext cx="189697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b="1" dirty="0">
                <a:solidFill>
                  <a:srgbClr val="800000"/>
                </a:solidFill>
              </a:rPr>
              <a:t>Vårdformer</a:t>
            </a:r>
          </a:p>
          <a:p>
            <a:pPr algn="ctr"/>
            <a:r>
              <a:rPr lang="sv-SE" sz="1600" dirty="0"/>
              <a:t>sjukhus - primärvård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8243237" y="1862437"/>
            <a:ext cx="219503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b="1" dirty="0">
                <a:solidFill>
                  <a:srgbClr val="800000"/>
                </a:solidFill>
              </a:rPr>
              <a:t>Kliniker på sjukhus</a:t>
            </a:r>
          </a:p>
          <a:p>
            <a:pPr algn="ctr"/>
            <a:r>
              <a:rPr lang="sv-SE" sz="1600" dirty="0"/>
              <a:t>medicinska specialiteter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7731922" y="4053125"/>
            <a:ext cx="128983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b="1" dirty="0">
                <a:solidFill>
                  <a:srgbClr val="800000"/>
                </a:solidFill>
              </a:rPr>
              <a:t>Journaler</a:t>
            </a:r>
          </a:p>
          <a:p>
            <a:r>
              <a:rPr lang="sv-SE" sz="1600" dirty="0"/>
              <a:t>dagböcker</a:t>
            </a:r>
          </a:p>
          <a:p>
            <a:r>
              <a:rPr lang="sv-SE" sz="1600" dirty="0"/>
              <a:t>yrkesgrupper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8455917" y="3016528"/>
            <a:ext cx="166013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b="1" dirty="0">
                <a:solidFill>
                  <a:srgbClr val="800000"/>
                </a:solidFill>
              </a:rPr>
              <a:t>Personalen</a:t>
            </a:r>
          </a:p>
          <a:p>
            <a:pPr algn="ctr"/>
            <a:r>
              <a:rPr lang="sv-SE" sz="1600" dirty="0"/>
              <a:t>vårdyrkesgrupper</a:t>
            </a:r>
          </a:p>
          <a:p>
            <a:pPr algn="ctr"/>
            <a:r>
              <a:rPr lang="sv-SE" sz="1600" dirty="0"/>
              <a:t>arbetssätt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4444319" y="6121443"/>
            <a:ext cx="3518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b="1" dirty="0">
                <a:solidFill>
                  <a:srgbClr val="000000"/>
                </a:solidFill>
              </a:rPr>
              <a:t>Kraftfull styrning på fragmentering</a:t>
            </a:r>
          </a:p>
          <a:p>
            <a:pPr algn="ctr"/>
            <a:r>
              <a:rPr lang="sv-SE" b="1" dirty="0">
                <a:solidFill>
                  <a:srgbClr val="FF0000"/>
                </a:solidFill>
              </a:rPr>
              <a:t>= just det vi </a:t>
            </a:r>
            <a:r>
              <a:rPr lang="sv-SE" b="1" u="sng" dirty="0">
                <a:solidFill>
                  <a:srgbClr val="FF0000"/>
                </a:solidFill>
              </a:rPr>
              <a:t>inte</a:t>
            </a:r>
            <a:r>
              <a:rPr lang="sv-SE" b="1" dirty="0">
                <a:solidFill>
                  <a:srgbClr val="FF0000"/>
                </a:solidFill>
              </a:rPr>
              <a:t> vill ha! </a:t>
            </a:r>
          </a:p>
        </p:txBody>
      </p:sp>
      <p:cxnSp>
        <p:nvCxnSpPr>
          <p:cNvPr id="18" name="Rak pil 17"/>
          <p:cNvCxnSpPr>
            <a:cxnSpLocks/>
          </p:cNvCxnSpPr>
          <p:nvPr/>
        </p:nvCxnSpPr>
        <p:spPr>
          <a:xfrm flipH="1" flipV="1">
            <a:off x="6378530" y="4290851"/>
            <a:ext cx="18917" cy="5797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Rak pil 18"/>
          <p:cNvCxnSpPr>
            <a:cxnSpLocks/>
          </p:cNvCxnSpPr>
          <p:nvPr/>
        </p:nvCxnSpPr>
        <p:spPr>
          <a:xfrm flipH="1">
            <a:off x="7048503" y="1376846"/>
            <a:ext cx="510602" cy="4519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ak pil 20"/>
          <p:cNvCxnSpPr/>
          <p:nvPr/>
        </p:nvCxnSpPr>
        <p:spPr>
          <a:xfrm rot="10800000">
            <a:off x="7151432" y="3922815"/>
            <a:ext cx="583827" cy="2606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Rak pil 21"/>
          <p:cNvCxnSpPr/>
          <p:nvPr/>
        </p:nvCxnSpPr>
        <p:spPr>
          <a:xfrm rot="10800000">
            <a:off x="7618666" y="3239532"/>
            <a:ext cx="673100" cy="2021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Rak pil 22"/>
          <p:cNvCxnSpPr/>
          <p:nvPr/>
        </p:nvCxnSpPr>
        <p:spPr>
          <a:xfrm rot="10800000" flipV="1">
            <a:off x="7530103" y="2353391"/>
            <a:ext cx="647700" cy="1508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Rak pil 23"/>
          <p:cNvCxnSpPr>
            <a:cxnSpLocks/>
          </p:cNvCxnSpPr>
          <p:nvPr/>
        </p:nvCxnSpPr>
        <p:spPr>
          <a:xfrm>
            <a:off x="5973306" y="1015366"/>
            <a:ext cx="0" cy="5184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Rak pil 37"/>
          <p:cNvCxnSpPr>
            <a:cxnSpLocks/>
          </p:cNvCxnSpPr>
          <p:nvPr/>
        </p:nvCxnSpPr>
        <p:spPr>
          <a:xfrm flipV="1">
            <a:off x="5077152" y="4271838"/>
            <a:ext cx="437485" cy="5773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ruta 19">
            <a:extLst>
              <a:ext uri="{FF2B5EF4-FFF2-40B4-BE49-F238E27FC236}">
                <a16:creationId xmlns:a16="http://schemas.microsoft.com/office/drawing/2014/main" id="{4DDDCF1D-396A-7D4D-97FF-60C7637A9710}"/>
              </a:ext>
            </a:extLst>
          </p:cNvPr>
          <p:cNvSpPr txBox="1"/>
          <p:nvPr/>
        </p:nvSpPr>
        <p:spPr>
          <a:xfrm>
            <a:off x="1428074" y="3383373"/>
            <a:ext cx="256412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b="1" dirty="0">
                <a:solidFill>
                  <a:srgbClr val="800000"/>
                </a:solidFill>
              </a:rPr>
              <a:t>Kunskapsstyrning</a:t>
            </a:r>
          </a:p>
          <a:p>
            <a:pPr algn="ctr"/>
            <a:r>
              <a:rPr lang="sv-SE" sz="1600" dirty="0"/>
              <a:t>Nationella programområden</a:t>
            </a:r>
          </a:p>
        </p:txBody>
      </p:sp>
      <p:cxnSp>
        <p:nvCxnSpPr>
          <p:cNvPr id="25" name="Rak pil 24">
            <a:extLst>
              <a:ext uri="{FF2B5EF4-FFF2-40B4-BE49-F238E27FC236}">
                <a16:creationId xmlns:a16="http://schemas.microsoft.com/office/drawing/2014/main" id="{6FE2879D-4D5F-D045-8963-503A4F29D037}"/>
              </a:ext>
            </a:extLst>
          </p:cNvPr>
          <p:cNvCxnSpPr>
            <a:cxnSpLocks/>
          </p:cNvCxnSpPr>
          <p:nvPr/>
        </p:nvCxnSpPr>
        <p:spPr>
          <a:xfrm flipV="1">
            <a:off x="3985855" y="3818429"/>
            <a:ext cx="774295" cy="5535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ruta 25">
            <a:extLst>
              <a:ext uri="{FF2B5EF4-FFF2-40B4-BE49-F238E27FC236}">
                <a16:creationId xmlns:a16="http://schemas.microsoft.com/office/drawing/2014/main" id="{91093950-13EC-6745-B0B1-22E1710E6805}"/>
              </a:ext>
            </a:extLst>
          </p:cNvPr>
          <p:cNvSpPr txBox="1"/>
          <p:nvPr/>
        </p:nvSpPr>
        <p:spPr>
          <a:xfrm>
            <a:off x="4072589" y="5001597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Utbildning</a:t>
            </a:r>
          </a:p>
        </p:txBody>
      </p:sp>
      <p:cxnSp>
        <p:nvCxnSpPr>
          <p:cNvPr id="27" name="Rak pil 26">
            <a:extLst>
              <a:ext uri="{FF2B5EF4-FFF2-40B4-BE49-F238E27FC236}">
                <a16:creationId xmlns:a16="http://schemas.microsoft.com/office/drawing/2014/main" id="{C5F50E5A-A9A5-2242-8EFF-2B094CEADFDC}"/>
              </a:ext>
            </a:extLst>
          </p:cNvPr>
          <p:cNvCxnSpPr>
            <a:cxnSpLocks/>
          </p:cNvCxnSpPr>
          <p:nvPr/>
        </p:nvCxnSpPr>
        <p:spPr>
          <a:xfrm flipV="1">
            <a:off x="3691737" y="3193460"/>
            <a:ext cx="699858" cy="2423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ruta 27">
            <a:extLst>
              <a:ext uri="{FF2B5EF4-FFF2-40B4-BE49-F238E27FC236}">
                <a16:creationId xmlns:a16="http://schemas.microsoft.com/office/drawing/2014/main" id="{B49FCF67-7DBD-9B44-B251-4ADBA29AB978}"/>
              </a:ext>
            </a:extLst>
          </p:cNvPr>
          <p:cNvSpPr txBox="1"/>
          <p:nvPr/>
        </p:nvSpPr>
        <p:spPr>
          <a:xfrm>
            <a:off x="2096514" y="4404231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Klinisk forskning</a:t>
            </a:r>
          </a:p>
        </p:txBody>
      </p:sp>
      <p:cxnSp>
        <p:nvCxnSpPr>
          <p:cNvPr id="29" name="Rak pil 28">
            <a:extLst>
              <a:ext uri="{FF2B5EF4-FFF2-40B4-BE49-F238E27FC236}">
                <a16:creationId xmlns:a16="http://schemas.microsoft.com/office/drawing/2014/main" id="{363EC89F-FF66-7549-B653-778D5F0BE56F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3705561" y="2318928"/>
            <a:ext cx="742568" cy="1099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ruta 29">
            <a:extLst>
              <a:ext uri="{FF2B5EF4-FFF2-40B4-BE49-F238E27FC236}">
                <a16:creationId xmlns:a16="http://schemas.microsoft.com/office/drawing/2014/main" id="{E16106F1-4AAA-1D42-8605-C575451E3C70}"/>
              </a:ext>
            </a:extLst>
          </p:cNvPr>
          <p:cNvSpPr txBox="1"/>
          <p:nvPr/>
        </p:nvSpPr>
        <p:spPr>
          <a:xfrm>
            <a:off x="2521135" y="706728"/>
            <a:ext cx="187071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b="1" dirty="0">
                <a:solidFill>
                  <a:srgbClr val="800000"/>
                </a:solidFill>
              </a:rPr>
              <a:t>Politiska åtgärder</a:t>
            </a:r>
          </a:p>
          <a:p>
            <a:pPr algn="ctr"/>
            <a:r>
              <a:rPr lang="sv-SE" sz="1600" dirty="0"/>
              <a:t>stimulansmedel</a:t>
            </a:r>
          </a:p>
          <a:p>
            <a:pPr algn="ctr"/>
            <a:r>
              <a:rPr lang="sv-SE" sz="1600" dirty="0"/>
              <a:t>utspel</a:t>
            </a:r>
          </a:p>
        </p:txBody>
      </p:sp>
      <p:cxnSp>
        <p:nvCxnSpPr>
          <p:cNvPr id="31" name="Rak pil 30">
            <a:extLst>
              <a:ext uri="{FF2B5EF4-FFF2-40B4-BE49-F238E27FC236}">
                <a16:creationId xmlns:a16="http://schemas.microsoft.com/office/drawing/2014/main" id="{2131BEA8-033F-0F49-8931-64C936646BC4}"/>
              </a:ext>
            </a:extLst>
          </p:cNvPr>
          <p:cNvCxnSpPr>
            <a:cxnSpLocks/>
          </p:cNvCxnSpPr>
          <p:nvPr/>
        </p:nvCxnSpPr>
        <p:spPr>
          <a:xfrm>
            <a:off x="4422631" y="1314466"/>
            <a:ext cx="513503" cy="39370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8743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6245</TotalTime>
  <Words>510</Words>
  <Application>Microsoft Office PowerPoint</Application>
  <PresentationFormat>Bredbild</PresentationFormat>
  <Paragraphs>172</Paragraphs>
  <Slides>25</Slides>
  <Notes>10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Times</vt:lpstr>
      <vt:lpstr>Times New Roman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Gunnar Akner</dc:creator>
  <cp:lastModifiedBy>Gunnar Bennstam</cp:lastModifiedBy>
  <cp:revision>16</cp:revision>
  <dcterms:created xsi:type="dcterms:W3CDTF">2023-04-25T08:25:29Z</dcterms:created>
  <dcterms:modified xsi:type="dcterms:W3CDTF">2023-05-02T08:26:24Z</dcterms:modified>
</cp:coreProperties>
</file>