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sldIdLst>
    <p:sldId id="4186" r:id="rId2"/>
    <p:sldId id="3715" r:id="rId3"/>
    <p:sldId id="2755" r:id="rId4"/>
    <p:sldId id="4564" r:id="rId5"/>
    <p:sldId id="4519" r:id="rId6"/>
    <p:sldId id="4522" r:id="rId7"/>
    <p:sldId id="4506" r:id="rId8"/>
    <p:sldId id="4549" r:id="rId9"/>
    <p:sldId id="4518" r:id="rId10"/>
    <p:sldId id="1825" r:id="rId11"/>
    <p:sldId id="4065" r:id="rId12"/>
    <p:sldId id="4559" r:id="rId13"/>
    <p:sldId id="4527" r:id="rId14"/>
    <p:sldId id="4529" r:id="rId15"/>
    <p:sldId id="4530" r:id="rId16"/>
    <p:sldId id="4015" r:id="rId17"/>
    <p:sldId id="4018" r:id="rId18"/>
    <p:sldId id="4446" r:id="rId19"/>
    <p:sldId id="3646" r:id="rId20"/>
    <p:sldId id="4538" r:id="rId21"/>
    <p:sldId id="4539" r:id="rId22"/>
    <p:sldId id="4541" r:id="rId23"/>
    <p:sldId id="4543" r:id="rId24"/>
    <p:sldId id="4554" r:id="rId25"/>
    <p:sldId id="4546" r:id="rId26"/>
    <p:sldId id="4548" r:id="rId27"/>
    <p:sldId id="4540" r:id="rId28"/>
    <p:sldId id="4532" r:id="rId29"/>
    <p:sldId id="4533" r:id="rId30"/>
    <p:sldId id="4535" r:id="rId31"/>
    <p:sldId id="4560" r:id="rId32"/>
    <p:sldId id="3681" r:id="rId33"/>
    <p:sldId id="4561" r:id="rId34"/>
    <p:sldId id="4562" r:id="rId35"/>
    <p:sldId id="4448" r:id="rId36"/>
    <p:sldId id="4449" r:id="rId37"/>
    <p:sldId id="4565" r:id="rId38"/>
    <p:sldId id="4563" r:id="rId39"/>
    <p:sldId id="3103" r:id="rId40"/>
    <p:sldId id="4414" r:id="rId41"/>
    <p:sldId id="4766" r:id="rId42"/>
    <p:sldId id="1464" r:id="rId43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1100"/>
    <a:srgbClr val="000056"/>
    <a:srgbClr val="011893"/>
    <a:srgbClr val="0432FF"/>
    <a:srgbClr val="008F00"/>
    <a:srgbClr val="270508"/>
    <a:srgbClr val="2F060A"/>
    <a:srgbClr val="200407"/>
    <a:srgbClr val="360E0D"/>
    <a:srgbClr val="3B08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55"/>
    <p:restoredTop sz="94756"/>
  </p:normalViewPr>
  <p:slideViewPr>
    <p:cSldViewPr snapToGrid="0" snapToObjects="1">
      <p:cViewPr varScale="1">
        <p:scale>
          <a:sx n="106" d="100"/>
          <a:sy n="106" d="100"/>
        </p:scale>
        <p:origin x="139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99D098-927F-2F44-9BF2-41E2CEEAE042}" type="datetimeFigureOut">
              <a:rPr lang="sv-SE" smtClean="0"/>
              <a:pPr/>
              <a:t>2021-04-12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253001-65DF-5642-94D0-80D6993D84B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45914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A7D9D2-E303-8949-8849-4CE15BBF1F95}" type="slidenum">
              <a:rPr lang="sv-SE"/>
              <a:pPr/>
              <a:t>1</a:t>
            </a:fld>
            <a:endParaRPr lang="sv-SE"/>
          </a:p>
        </p:txBody>
      </p:sp>
      <p:sp>
        <p:nvSpPr>
          <p:cNvPr id="153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sv-SE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67066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53001-65DF-5642-94D0-80D6993D84B7}" type="slidenum">
              <a:rPr lang="sv-SE" smtClean="0"/>
              <a:pPr/>
              <a:t>31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61584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53001-65DF-5642-94D0-80D6993D84B7}" type="slidenum">
              <a:rPr lang="sv-SE" smtClean="0"/>
              <a:pPr/>
              <a:t>33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34507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F942CF-E37B-2E4F-8C30-96BED2EF10B0}" type="slidenum">
              <a:rPr lang="sv-SE"/>
              <a:pPr/>
              <a:t>34</a:t>
            </a:fld>
            <a:endParaRPr lang="sv-SE"/>
          </a:p>
        </p:txBody>
      </p:sp>
      <p:sp>
        <p:nvSpPr>
          <p:cNvPr id="6041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841844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469795-58DD-194E-BB18-933658470CAD}" type="slidenum">
              <a:rPr lang="sv-SE"/>
              <a:pPr/>
              <a:t>42</a:t>
            </a:fld>
            <a:endParaRPr lang="sv-SE"/>
          </a:p>
        </p:txBody>
      </p:sp>
      <p:sp>
        <p:nvSpPr>
          <p:cNvPr id="41881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88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58613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sv-SE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9862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4E42EF66-5E47-4A49-AD9E-180551618329}" type="slidenum">
              <a:rPr lang="sv-SE" sz="1200"/>
              <a:pPr/>
              <a:t>7</a:t>
            </a:fld>
            <a:endParaRPr lang="sv-SE" sz="1200"/>
          </a:p>
        </p:txBody>
      </p:sp>
      <p:sp>
        <p:nvSpPr>
          <p:cNvPr id="245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sv-SE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912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F942CF-E37B-2E4F-8C30-96BED2EF10B0}" type="slidenum">
              <a:rPr lang="sv-SE"/>
              <a:pPr/>
              <a:t>10</a:t>
            </a:fld>
            <a:endParaRPr lang="sv-SE"/>
          </a:p>
        </p:txBody>
      </p:sp>
      <p:sp>
        <p:nvSpPr>
          <p:cNvPr id="6041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43905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53001-65DF-5642-94D0-80D6993D84B7}" type="slidenum">
              <a:rPr lang="sv-SE" smtClean="0"/>
              <a:pPr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7767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53001-65DF-5642-94D0-80D6993D84B7}" type="slidenum">
              <a:rPr lang="sv-SE" smtClean="0"/>
              <a:pPr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661116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F8655A-1DDF-D34B-92DA-A9025489AD18}" type="slidenum">
              <a:rPr lang="sv-SE"/>
              <a:pPr/>
              <a:t>16</a:t>
            </a:fld>
            <a:endParaRPr lang="sv-SE"/>
          </a:p>
        </p:txBody>
      </p:sp>
      <p:sp>
        <p:nvSpPr>
          <p:cNvPr id="41574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57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sv-SE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067245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53001-65DF-5642-94D0-80D6993D84B7}" type="slidenum">
              <a:rPr lang="sv-SE" smtClean="0"/>
              <a:pPr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561575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53001-65DF-5642-94D0-80D6993D84B7}" type="slidenum">
              <a:rPr lang="sv-SE" smtClean="0"/>
              <a:pPr/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9505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1322C-99E2-CA45-B961-6B67AAC814A4}" type="datetimeFigureOut">
              <a:rPr lang="sv-SE" smtClean="0"/>
              <a:pPr/>
              <a:t>2021-04-12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AE62-41B3-C04D-A11B-A3B3445F9634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3299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1322C-99E2-CA45-B961-6B67AAC814A4}" type="datetimeFigureOut">
              <a:rPr lang="sv-SE" smtClean="0"/>
              <a:pPr/>
              <a:t>2021-04-12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AE62-41B3-C04D-A11B-A3B3445F9634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94062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1322C-99E2-CA45-B961-6B67AAC814A4}" type="datetimeFigureOut">
              <a:rPr lang="sv-SE" smtClean="0"/>
              <a:pPr/>
              <a:t>2021-04-12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AE62-41B3-C04D-A11B-A3B3445F9634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9091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1322C-99E2-CA45-B961-6B67AAC814A4}" type="datetimeFigureOut">
              <a:rPr lang="sv-SE" smtClean="0"/>
              <a:pPr/>
              <a:t>2021-04-12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AE62-41B3-C04D-A11B-A3B3445F9634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6745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1322C-99E2-CA45-B961-6B67AAC814A4}" type="datetimeFigureOut">
              <a:rPr lang="sv-SE" smtClean="0"/>
              <a:pPr/>
              <a:t>2021-04-12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AE62-41B3-C04D-A11B-A3B3445F9634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9696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1322C-99E2-CA45-B961-6B67AAC814A4}" type="datetimeFigureOut">
              <a:rPr lang="sv-SE" smtClean="0"/>
              <a:pPr/>
              <a:t>2021-04-12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AE62-41B3-C04D-A11B-A3B3445F9634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2728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1322C-99E2-CA45-B961-6B67AAC814A4}" type="datetimeFigureOut">
              <a:rPr lang="sv-SE" smtClean="0"/>
              <a:pPr/>
              <a:t>2021-04-12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AE62-41B3-C04D-A11B-A3B3445F9634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1024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1322C-99E2-CA45-B961-6B67AAC814A4}" type="datetimeFigureOut">
              <a:rPr lang="sv-SE" smtClean="0"/>
              <a:pPr/>
              <a:t>2021-04-12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AE62-41B3-C04D-A11B-A3B3445F9634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4746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1322C-99E2-CA45-B961-6B67AAC814A4}" type="datetimeFigureOut">
              <a:rPr lang="sv-SE" smtClean="0"/>
              <a:pPr/>
              <a:t>2021-04-12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AE62-41B3-C04D-A11B-A3B3445F9634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345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1322C-99E2-CA45-B961-6B67AAC814A4}" type="datetimeFigureOut">
              <a:rPr lang="sv-SE" smtClean="0"/>
              <a:pPr/>
              <a:t>2021-04-12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AE62-41B3-C04D-A11B-A3B3445F9634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4339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1322C-99E2-CA45-B961-6B67AAC814A4}" type="datetimeFigureOut">
              <a:rPr lang="sv-SE" smtClean="0"/>
              <a:pPr/>
              <a:t>2021-04-12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AE62-41B3-C04D-A11B-A3B3445F9634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0179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1322C-99E2-CA45-B961-6B67AAC814A4}" type="datetimeFigureOut">
              <a:rPr lang="sv-SE" smtClean="0"/>
              <a:pPr/>
              <a:t>2021-04-12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5AE62-41B3-C04D-A11B-A3B3445F9634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6892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unnar-akner.s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knerblog.wordpress.com/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twork-styrning.com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twork-styrning.com/" TargetMode="External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hyperlink" Target="http://www.gunnar-akner.se/" TargetMode="Externa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707008" y="1971447"/>
            <a:ext cx="4200659" cy="1295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sv-SE" b="1" dirty="0">
                <a:solidFill>
                  <a:srgbClr val="941100"/>
                </a:solidFill>
              </a:rPr>
              <a:t>Bristerna i sjukvården 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sv-SE" b="1" dirty="0">
                <a:solidFill>
                  <a:srgbClr val="941100"/>
                </a:solidFill>
              </a:rPr>
              <a:t>är till övervägande del självförvållande och beror på mångårig olämplig styrning</a:t>
            </a:r>
            <a:endParaRPr lang="sv-SE" b="1" dirty="0">
              <a:solidFill>
                <a:srgbClr val="9411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ruta 10"/>
          <p:cNvSpPr txBox="1"/>
          <p:nvPr/>
        </p:nvSpPr>
        <p:spPr>
          <a:xfrm>
            <a:off x="6122422" y="3563648"/>
            <a:ext cx="1346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/>
              <a:t>Gunnar Akner</a:t>
            </a: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7283" y="4258127"/>
            <a:ext cx="4400110" cy="2441258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xmlns="" id="{5A461429-20BE-1E42-90FD-DDDADDB39929}"/>
              </a:ext>
            </a:extLst>
          </p:cNvPr>
          <p:cNvSpPr txBox="1"/>
          <p:nvPr/>
        </p:nvSpPr>
        <p:spPr>
          <a:xfrm>
            <a:off x="3357553" y="1451621"/>
            <a:ext cx="32717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/>
              <a:t>Zoom-möte Tankesmedjan 60 Plus 201110</a:t>
            </a:r>
          </a:p>
        </p:txBody>
      </p:sp>
    </p:spTree>
    <p:extLst>
      <p:ext uri="{BB962C8B-B14F-4D97-AF65-F5344CB8AC3E}">
        <p14:creationId xmlns:p14="http://schemas.microsoft.com/office/powerpoint/2010/main" val="3659857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67000">
              <a:srgbClr val="270508"/>
            </a:gs>
            <a:gs pos="100000">
              <a:srgbClr val="FFFF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457200" y="1447800"/>
            <a:ext cx="28194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sv-SE" sz="3200">
                <a:solidFill>
                  <a:srgbClr val="EBCF2D"/>
                </a:solidFill>
                <a:latin typeface="Times" charset="0"/>
              </a:rPr>
              <a:t>				   </a:t>
            </a: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1777999" y="2895876"/>
            <a:ext cx="5675086" cy="8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110000"/>
              </a:lnSpc>
            </a:pPr>
            <a:r>
              <a:rPr lang="sv-SE" sz="2400" dirty="0">
                <a:solidFill>
                  <a:srgbClr val="FFC000"/>
                </a:solidFill>
              </a:rPr>
              <a:t>Den olämpliga styrningen av sjukvården är en huvudorsak till den pågående krisen</a:t>
            </a:r>
            <a:endParaRPr lang="sv-SE" sz="2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778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xmlns="" id="{129B0B40-05B0-9B4C-8FBC-E35FFED2C1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57"/>
          <a:stretch/>
        </p:blipFill>
        <p:spPr>
          <a:xfrm>
            <a:off x="378035" y="576775"/>
            <a:ext cx="8583085" cy="4873038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xmlns="" id="{23E6345B-7983-B148-A0B2-C75CED087320}"/>
              </a:ext>
            </a:extLst>
          </p:cNvPr>
          <p:cNvSpPr txBox="1"/>
          <p:nvPr/>
        </p:nvSpPr>
        <p:spPr>
          <a:xfrm>
            <a:off x="6168975" y="5738578"/>
            <a:ext cx="2912977" cy="1077218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sv-SE" sz="1600" dirty="0">
                <a:solidFill>
                  <a:schemeClr val="bg1"/>
                </a:solidFill>
              </a:rPr>
              <a:t>Nätverket mot olämplig styrning </a:t>
            </a:r>
          </a:p>
          <a:p>
            <a:r>
              <a:rPr lang="sv-SE" sz="1600" dirty="0">
                <a:solidFill>
                  <a:schemeClr val="bg1"/>
                </a:solidFill>
              </a:rPr>
              <a:t>av sjukvården</a:t>
            </a:r>
          </a:p>
          <a:p>
            <a:r>
              <a:rPr lang="sv-SE" sz="1600" dirty="0">
                <a:solidFill>
                  <a:schemeClr val="bg1"/>
                </a:solidFill>
              </a:rPr>
              <a:t>Dagens Medicin </a:t>
            </a:r>
          </a:p>
          <a:p>
            <a:r>
              <a:rPr lang="sv-SE" sz="1600" dirty="0">
                <a:solidFill>
                  <a:schemeClr val="bg1"/>
                </a:solidFill>
              </a:rPr>
              <a:t>170426</a:t>
            </a:r>
          </a:p>
        </p:txBody>
      </p:sp>
    </p:spTree>
    <p:extLst>
      <p:ext uri="{BB962C8B-B14F-4D97-AF65-F5344CB8AC3E}">
        <p14:creationId xmlns:p14="http://schemas.microsoft.com/office/powerpoint/2010/main" val="4084105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2481022" y="1437067"/>
            <a:ext cx="57636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>
                <a:solidFill>
                  <a:srgbClr val="941100"/>
                </a:solidFill>
              </a:rPr>
              <a:t>Exempel på olämplig styrning av sjukvården</a:t>
            </a:r>
          </a:p>
          <a:p>
            <a:endParaRPr lang="sv-SE" sz="2400" b="1" dirty="0">
              <a:solidFill>
                <a:srgbClr val="C00000"/>
              </a:solidFill>
            </a:endParaRPr>
          </a:p>
          <a:p>
            <a:r>
              <a:rPr lang="sv-SE" sz="2400" dirty="0"/>
              <a:t>•  </a:t>
            </a:r>
            <a:r>
              <a:rPr lang="sv-SE" sz="2400" dirty="0">
                <a:solidFill>
                  <a:srgbClr val="0432FF"/>
                </a:solidFill>
              </a:rPr>
              <a:t>Fel utgångspunkt: Jämlik hälsa</a:t>
            </a: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3"/>
          <a:srcRect t="4788" b="8796"/>
          <a:stretch/>
        </p:blipFill>
        <p:spPr>
          <a:xfrm>
            <a:off x="100519" y="145915"/>
            <a:ext cx="2302213" cy="161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654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xmlns="" id="{C8331A51-14FE-2A44-90D7-57889FF320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21" t="8359" r="4776" b="6243"/>
          <a:stretch/>
        </p:blipFill>
        <p:spPr>
          <a:xfrm>
            <a:off x="2235200" y="121064"/>
            <a:ext cx="4804228" cy="662737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xmlns="" id="{0CD15EE7-104C-114E-91CC-50C527C77777}"/>
              </a:ext>
            </a:extLst>
          </p:cNvPr>
          <p:cNvSpPr txBox="1"/>
          <p:nvPr/>
        </p:nvSpPr>
        <p:spPr>
          <a:xfrm>
            <a:off x="7380515" y="5987143"/>
            <a:ext cx="1734457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sv-SE" sz="1600" dirty="0">
                <a:solidFill>
                  <a:schemeClr val="bg1"/>
                </a:solidFill>
              </a:rPr>
              <a:t>Akner G</a:t>
            </a:r>
          </a:p>
          <a:p>
            <a:r>
              <a:rPr lang="sv-SE" sz="1600" dirty="0">
                <a:solidFill>
                  <a:schemeClr val="bg1"/>
                </a:solidFill>
              </a:rPr>
              <a:t>Svensk Geriatrik</a:t>
            </a:r>
          </a:p>
          <a:p>
            <a:r>
              <a:rPr lang="sv-SE" sz="1600" dirty="0">
                <a:solidFill>
                  <a:schemeClr val="bg1"/>
                </a:solidFill>
              </a:rPr>
              <a:t>2018; nr 4: sid 6</a:t>
            </a:r>
          </a:p>
        </p:txBody>
      </p:sp>
    </p:spTree>
    <p:extLst>
      <p:ext uri="{BB962C8B-B14F-4D97-AF65-F5344CB8AC3E}">
        <p14:creationId xmlns:p14="http://schemas.microsoft.com/office/powerpoint/2010/main" val="4026822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xmlns="" id="{C8331A51-14FE-2A44-90D7-57889FF320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555" t="26157" r="6495" b="53177"/>
          <a:stretch/>
        </p:blipFill>
        <p:spPr>
          <a:xfrm>
            <a:off x="1335328" y="558800"/>
            <a:ext cx="6912415" cy="4819060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xmlns="" id="{0CD15EE7-104C-114E-91CC-50C527C77777}"/>
              </a:ext>
            </a:extLst>
          </p:cNvPr>
          <p:cNvSpPr txBox="1"/>
          <p:nvPr/>
        </p:nvSpPr>
        <p:spPr>
          <a:xfrm>
            <a:off x="7380515" y="5987143"/>
            <a:ext cx="1734457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sv-SE" sz="1600" dirty="0">
                <a:solidFill>
                  <a:schemeClr val="bg1"/>
                </a:solidFill>
              </a:rPr>
              <a:t>Akner G</a:t>
            </a:r>
          </a:p>
          <a:p>
            <a:r>
              <a:rPr lang="sv-SE" sz="1600" dirty="0">
                <a:solidFill>
                  <a:schemeClr val="bg1"/>
                </a:solidFill>
              </a:rPr>
              <a:t>Svensk Geriatrik</a:t>
            </a:r>
          </a:p>
          <a:p>
            <a:r>
              <a:rPr lang="sv-SE" sz="1600" dirty="0">
                <a:solidFill>
                  <a:schemeClr val="bg1"/>
                </a:solidFill>
              </a:rPr>
              <a:t>2018; nr 4: sid 6</a:t>
            </a:r>
          </a:p>
        </p:txBody>
      </p:sp>
      <p:cxnSp>
        <p:nvCxnSpPr>
          <p:cNvPr id="5" name="Rak 4">
            <a:extLst>
              <a:ext uri="{FF2B5EF4-FFF2-40B4-BE49-F238E27FC236}">
                <a16:creationId xmlns:a16="http://schemas.microsoft.com/office/drawing/2014/main" xmlns="" id="{8EE24B3D-5151-6D40-81A0-C68AD963DB91}"/>
              </a:ext>
            </a:extLst>
          </p:cNvPr>
          <p:cNvCxnSpPr/>
          <p:nvPr/>
        </p:nvCxnSpPr>
        <p:spPr>
          <a:xfrm>
            <a:off x="2198914" y="2910114"/>
            <a:ext cx="5094515" cy="0"/>
          </a:xfrm>
          <a:prstGeom prst="line">
            <a:avLst/>
          </a:prstGeom>
          <a:ln w="12700">
            <a:solidFill>
              <a:srgbClr val="011893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Rak 6">
            <a:extLst>
              <a:ext uri="{FF2B5EF4-FFF2-40B4-BE49-F238E27FC236}">
                <a16:creationId xmlns:a16="http://schemas.microsoft.com/office/drawing/2014/main" xmlns="" id="{44708910-F87A-5D47-BA3B-BE1C3D83304B}"/>
              </a:ext>
            </a:extLst>
          </p:cNvPr>
          <p:cNvCxnSpPr/>
          <p:nvPr/>
        </p:nvCxnSpPr>
        <p:spPr>
          <a:xfrm>
            <a:off x="7307943" y="2917371"/>
            <a:ext cx="0" cy="1291772"/>
          </a:xfrm>
          <a:prstGeom prst="line">
            <a:avLst/>
          </a:prstGeom>
          <a:ln w="12700">
            <a:solidFill>
              <a:srgbClr val="011893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5714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2481022" y="1437067"/>
            <a:ext cx="5763694" cy="18817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>
                <a:solidFill>
                  <a:srgbClr val="941100"/>
                </a:solidFill>
              </a:rPr>
              <a:t>Exempel på olämplig styrning av sjukvården</a:t>
            </a:r>
          </a:p>
          <a:p>
            <a:endParaRPr lang="sv-SE" sz="2400" b="1" dirty="0">
              <a:solidFill>
                <a:srgbClr val="C00000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400" dirty="0"/>
              <a:t>Fel utgångspunkt: Jämlik hälsa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rgbClr val="0432FF"/>
                </a:solidFill>
              </a:rPr>
              <a:t>Fragmenterad sjukvård</a:t>
            </a: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3"/>
          <a:srcRect t="4788" b="8796"/>
          <a:stretch/>
        </p:blipFill>
        <p:spPr>
          <a:xfrm>
            <a:off x="100519" y="145915"/>
            <a:ext cx="2302213" cy="161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250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72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47800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4729" name="textruta 16"/>
          <p:cNvSpPr txBox="1">
            <a:spLocks noChangeArrowheads="1"/>
          </p:cNvSpPr>
          <p:nvPr/>
        </p:nvSpPr>
        <p:spPr bwMode="auto">
          <a:xfrm>
            <a:off x="1752600" y="5562600"/>
            <a:ext cx="13906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sv-SE" sz="1800" dirty="0">
                <a:solidFill>
                  <a:srgbClr val="0000FF"/>
                </a:solidFill>
              </a:rPr>
              <a:t>Öppen vård</a:t>
            </a:r>
          </a:p>
        </p:txBody>
      </p:sp>
      <p:sp>
        <p:nvSpPr>
          <p:cNvPr id="414730" name="textruta 17"/>
          <p:cNvSpPr txBox="1">
            <a:spLocks noChangeArrowheads="1"/>
          </p:cNvSpPr>
          <p:nvPr/>
        </p:nvSpPr>
        <p:spPr bwMode="auto">
          <a:xfrm>
            <a:off x="4210050" y="5562600"/>
            <a:ext cx="1352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sv-SE" sz="1800">
                <a:solidFill>
                  <a:srgbClr val="0000FF"/>
                </a:solidFill>
              </a:rPr>
              <a:t>Sluten vård</a:t>
            </a:r>
          </a:p>
        </p:txBody>
      </p:sp>
      <p:sp>
        <p:nvSpPr>
          <p:cNvPr id="414731" name="textruta 18"/>
          <p:cNvSpPr txBox="1">
            <a:spLocks noChangeArrowheads="1"/>
          </p:cNvSpPr>
          <p:nvPr/>
        </p:nvSpPr>
        <p:spPr bwMode="auto">
          <a:xfrm>
            <a:off x="7300913" y="5562600"/>
            <a:ext cx="10048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sv-SE" sz="1800" dirty="0">
                <a:solidFill>
                  <a:srgbClr val="FF2913"/>
                </a:solidFill>
              </a:rPr>
              <a:t>Omsorg</a:t>
            </a:r>
          </a:p>
        </p:txBody>
      </p:sp>
      <p:sp>
        <p:nvSpPr>
          <p:cNvPr id="414732" name="textruta 19"/>
          <p:cNvSpPr txBox="1">
            <a:spLocks noChangeArrowheads="1"/>
          </p:cNvSpPr>
          <p:nvPr/>
        </p:nvSpPr>
        <p:spPr bwMode="auto">
          <a:xfrm>
            <a:off x="2999713" y="6096000"/>
            <a:ext cx="3677459" cy="707886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sv-SE" sz="2000" dirty="0">
                <a:solidFill>
                  <a:schemeClr val="bg1"/>
                </a:solidFill>
              </a:rPr>
              <a:t>”Stuprör” → </a:t>
            </a:r>
            <a:r>
              <a:rPr lang="sv-SE" sz="2000" dirty="0" err="1">
                <a:solidFill>
                  <a:schemeClr val="bg1"/>
                </a:solidFill>
              </a:rPr>
              <a:t>betong-fundament</a:t>
            </a:r>
            <a:endParaRPr lang="sv-SE" sz="2000" dirty="0">
              <a:solidFill>
                <a:schemeClr val="bg1"/>
              </a:solidFill>
            </a:endParaRPr>
          </a:p>
          <a:p>
            <a:r>
              <a:rPr lang="sv-SE" sz="2000" dirty="0">
                <a:solidFill>
                  <a:schemeClr val="bg1"/>
                </a:solidFill>
              </a:rPr>
              <a:t>Ständigt behov av </a:t>
            </a:r>
            <a:r>
              <a:rPr lang="sv-SE" sz="2000" dirty="0">
                <a:solidFill>
                  <a:srgbClr val="FF0000"/>
                </a:solidFill>
              </a:rPr>
              <a:t>samverkan</a:t>
            </a:r>
          </a:p>
        </p:txBody>
      </p:sp>
      <p:pic>
        <p:nvPicPr>
          <p:cNvPr id="45" name="Bildobjekt 44"/>
          <p:cNvPicPr>
            <a:picLocks noChangeAspect="1"/>
          </p:cNvPicPr>
          <p:nvPr/>
        </p:nvPicPr>
        <p:blipFill>
          <a:blip r:embed="rId4"/>
          <a:srcRect l="25000" r="27500" b="1144"/>
          <a:stretch>
            <a:fillRect/>
          </a:stretch>
        </p:blipFill>
        <p:spPr>
          <a:xfrm>
            <a:off x="1828800" y="1676400"/>
            <a:ext cx="985308" cy="3733800"/>
          </a:xfrm>
          <a:prstGeom prst="rect">
            <a:avLst/>
          </a:prstGeom>
        </p:spPr>
      </p:pic>
      <p:pic>
        <p:nvPicPr>
          <p:cNvPr id="46" name="Bildobjekt 45"/>
          <p:cNvPicPr>
            <a:picLocks noChangeAspect="1"/>
          </p:cNvPicPr>
          <p:nvPr/>
        </p:nvPicPr>
        <p:blipFill>
          <a:blip r:embed="rId4"/>
          <a:srcRect l="25000" r="27500" b="1144"/>
          <a:stretch>
            <a:fillRect/>
          </a:stretch>
        </p:blipFill>
        <p:spPr>
          <a:xfrm>
            <a:off x="4272492" y="1676400"/>
            <a:ext cx="985308" cy="3733800"/>
          </a:xfrm>
          <a:prstGeom prst="rect">
            <a:avLst/>
          </a:prstGeom>
        </p:spPr>
      </p:pic>
      <p:pic>
        <p:nvPicPr>
          <p:cNvPr id="47" name="Bildobjekt 46"/>
          <p:cNvPicPr>
            <a:picLocks noChangeAspect="1"/>
          </p:cNvPicPr>
          <p:nvPr/>
        </p:nvPicPr>
        <p:blipFill>
          <a:blip r:embed="rId4"/>
          <a:srcRect l="25000" r="27500" b="1144"/>
          <a:stretch>
            <a:fillRect/>
          </a:stretch>
        </p:blipFill>
        <p:spPr>
          <a:xfrm>
            <a:off x="7320492" y="1676400"/>
            <a:ext cx="985308" cy="3733800"/>
          </a:xfrm>
          <a:prstGeom prst="rect">
            <a:avLst/>
          </a:prstGeom>
        </p:spPr>
      </p:pic>
      <p:pic>
        <p:nvPicPr>
          <p:cNvPr id="49" name="Bildobjekt 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4251358" y="3184560"/>
            <a:ext cx="3962400" cy="641281"/>
          </a:xfrm>
          <a:prstGeom prst="rect">
            <a:avLst/>
          </a:prstGeom>
        </p:spPr>
      </p:pic>
      <p:pic>
        <p:nvPicPr>
          <p:cNvPr id="50" name="Bildobjekt 49"/>
          <p:cNvPicPr>
            <a:picLocks noChangeAspect="1"/>
          </p:cNvPicPr>
          <p:nvPr/>
        </p:nvPicPr>
        <p:blipFill>
          <a:blip r:embed="rId5"/>
          <a:srcRect t="40588"/>
          <a:stretch>
            <a:fillRect/>
          </a:stretch>
        </p:blipFill>
        <p:spPr>
          <a:xfrm rot="5400000">
            <a:off x="1562100" y="3314700"/>
            <a:ext cx="3962400" cy="381000"/>
          </a:xfrm>
          <a:prstGeom prst="rect">
            <a:avLst/>
          </a:prstGeom>
        </p:spPr>
      </p:pic>
      <p:cxnSp>
        <p:nvCxnSpPr>
          <p:cNvPr id="16" name="Vinklad  15"/>
          <p:cNvCxnSpPr/>
          <p:nvPr/>
        </p:nvCxnSpPr>
        <p:spPr bwMode="auto">
          <a:xfrm rot="16200000" flipH="1">
            <a:off x="2933700" y="2933700"/>
            <a:ext cx="1295400" cy="7620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17" name="Vinklad  16"/>
          <p:cNvCxnSpPr/>
          <p:nvPr/>
        </p:nvCxnSpPr>
        <p:spPr bwMode="auto">
          <a:xfrm rot="16200000" flipH="1">
            <a:off x="5638800" y="2819400"/>
            <a:ext cx="1219200" cy="10668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19" name="Höger klammerparentes 18"/>
          <p:cNvSpPr/>
          <p:nvPr/>
        </p:nvSpPr>
        <p:spPr bwMode="auto">
          <a:xfrm rot="16200000">
            <a:off x="3619500" y="-1104899"/>
            <a:ext cx="304800" cy="388620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20" name="textruta 19"/>
          <p:cNvSpPr txBox="1"/>
          <p:nvPr/>
        </p:nvSpPr>
        <p:spPr>
          <a:xfrm>
            <a:off x="2719624" y="296277"/>
            <a:ext cx="2337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>
                <a:solidFill>
                  <a:srgbClr val="800000"/>
                </a:solidFill>
              </a:rPr>
              <a:t>Hälso- och sjukvårdslagen</a:t>
            </a:r>
          </a:p>
        </p:txBody>
      </p:sp>
      <p:sp>
        <p:nvSpPr>
          <p:cNvPr id="21" name="textruta 20"/>
          <p:cNvSpPr txBox="1"/>
          <p:nvPr/>
        </p:nvSpPr>
        <p:spPr>
          <a:xfrm>
            <a:off x="7010067" y="304969"/>
            <a:ext cx="15911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>
                <a:solidFill>
                  <a:srgbClr val="800000"/>
                </a:solidFill>
              </a:rPr>
              <a:t>Socialtjänstlagen</a:t>
            </a:r>
          </a:p>
        </p:txBody>
      </p:sp>
      <p:sp>
        <p:nvSpPr>
          <p:cNvPr id="24" name="Höger klammerparentes 23"/>
          <p:cNvSpPr/>
          <p:nvPr/>
        </p:nvSpPr>
        <p:spPr bwMode="auto">
          <a:xfrm rot="16200000">
            <a:off x="7556500" y="-76201"/>
            <a:ext cx="381001" cy="1828801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xmlns="" id="{8ADE5573-DCDD-CE4D-BA34-8EDC94235B13}"/>
              </a:ext>
            </a:extLst>
          </p:cNvPr>
          <p:cNvSpPr txBox="1"/>
          <p:nvPr/>
        </p:nvSpPr>
        <p:spPr>
          <a:xfrm>
            <a:off x="7365207" y="1035371"/>
            <a:ext cx="880819" cy="46166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sv-SE" sz="1200" dirty="0">
                <a:solidFill>
                  <a:schemeClr val="bg1"/>
                </a:solidFill>
              </a:rPr>
              <a:t>Kommuner</a:t>
            </a:r>
          </a:p>
          <a:p>
            <a:pPr algn="ctr"/>
            <a:r>
              <a:rPr lang="sv-SE" sz="1200" dirty="0">
                <a:solidFill>
                  <a:srgbClr val="FFC000"/>
                </a:solidFill>
              </a:rPr>
              <a:t>n = 290</a:t>
            </a: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xmlns="" id="{60FD290C-476C-BE41-81D2-5116600DEB3E}"/>
              </a:ext>
            </a:extLst>
          </p:cNvPr>
          <p:cNvSpPr txBox="1"/>
          <p:nvPr/>
        </p:nvSpPr>
        <p:spPr>
          <a:xfrm>
            <a:off x="3398778" y="1034143"/>
            <a:ext cx="741421" cy="46166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sv-SE" sz="1200" dirty="0">
                <a:solidFill>
                  <a:schemeClr val="bg1"/>
                </a:solidFill>
              </a:rPr>
              <a:t>Regioner</a:t>
            </a:r>
          </a:p>
          <a:p>
            <a:pPr algn="ctr"/>
            <a:r>
              <a:rPr lang="sv-SE" sz="1200" dirty="0">
                <a:solidFill>
                  <a:srgbClr val="FFC000"/>
                </a:solidFill>
              </a:rPr>
              <a:t>n = 21</a:t>
            </a:r>
          </a:p>
        </p:txBody>
      </p:sp>
    </p:spTree>
    <p:extLst>
      <p:ext uri="{BB962C8B-B14F-4D97-AF65-F5344CB8AC3E}">
        <p14:creationId xmlns:p14="http://schemas.microsoft.com/office/powerpoint/2010/main" val="20658867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2716188" y="2716931"/>
            <a:ext cx="4180802" cy="461665"/>
          </a:xfrm>
          <a:prstGeom prst="rect">
            <a:avLst/>
          </a:prstGeom>
          <a:solidFill>
            <a:srgbClr val="800000"/>
          </a:solidFill>
        </p:spPr>
        <p:txBody>
          <a:bodyPr wrap="none" rtlCol="0">
            <a:spAutoFit/>
          </a:bodyPr>
          <a:lstStyle/>
          <a:p>
            <a:r>
              <a:rPr lang="sv-SE" sz="2400" dirty="0">
                <a:solidFill>
                  <a:schemeClr val="bg1"/>
                </a:solidFill>
              </a:rPr>
              <a:t>Varför är vården fragmenterad?</a:t>
            </a:r>
          </a:p>
        </p:txBody>
      </p:sp>
    </p:spTree>
    <p:extLst>
      <p:ext uri="{BB962C8B-B14F-4D97-AF65-F5344CB8AC3E}">
        <p14:creationId xmlns:p14="http://schemas.microsoft.com/office/powerpoint/2010/main" val="18651714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 1"/>
          <p:cNvSpPr/>
          <p:nvPr/>
        </p:nvSpPr>
        <p:spPr>
          <a:xfrm>
            <a:off x="2959100" y="1587500"/>
            <a:ext cx="2984500" cy="26035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 b="1" dirty="0">
                <a:solidFill>
                  <a:schemeClr val="tx1"/>
                </a:solidFill>
              </a:rPr>
              <a:t>Sjukvård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3684611" y="174305"/>
            <a:ext cx="130035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b="1" dirty="0">
                <a:solidFill>
                  <a:srgbClr val="800000"/>
                </a:solidFill>
              </a:rPr>
              <a:t>Lagstiftning</a:t>
            </a:r>
          </a:p>
          <a:p>
            <a:pPr algn="ctr"/>
            <a:r>
              <a:rPr lang="sv-SE" sz="1600" dirty="0" err="1"/>
              <a:t>vård-omsorg</a:t>
            </a:r>
            <a:endParaRPr lang="sv-SE" sz="1600" dirty="0"/>
          </a:p>
          <a:p>
            <a:pPr algn="ctr"/>
            <a:r>
              <a:rPr lang="sv-SE" sz="1600" dirty="0"/>
              <a:t>ÄDEL 1992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4220327" y="5069312"/>
            <a:ext cx="205848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b="1" dirty="0">
                <a:solidFill>
                  <a:srgbClr val="800000"/>
                </a:solidFill>
              </a:rPr>
              <a:t>Kvalitetsindikatorer</a:t>
            </a:r>
          </a:p>
          <a:p>
            <a:pPr algn="ctr"/>
            <a:r>
              <a:rPr lang="sv-SE" sz="1600" dirty="0"/>
              <a:t>kvalitetsregister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168370" y="1888040"/>
            <a:ext cx="201058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b="1" dirty="0" err="1">
                <a:solidFill>
                  <a:srgbClr val="800000"/>
                </a:solidFill>
              </a:rPr>
              <a:t>Ekonomi-styrning</a:t>
            </a:r>
            <a:endParaRPr lang="sv-SE" b="1" dirty="0">
              <a:solidFill>
                <a:srgbClr val="800000"/>
              </a:solidFill>
            </a:endParaRPr>
          </a:p>
          <a:p>
            <a:pPr algn="ctr"/>
            <a:r>
              <a:rPr lang="sv-SE" sz="1600" dirty="0"/>
              <a:t>Diagnoser (DRG, ACG)</a:t>
            </a:r>
          </a:p>
          <a:p>
            <a:pPr algn="ctr"/>
            <a:r>
              <a:rPr lang="sv-SE" sz="1600" dirty="0"/>
              <a:t>Stimulansmedel (P4P)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5376177" y="707547"/>
            <a:ext cx="189306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b="1" dirty="0">
                <a:solidFill>
                  <a:srgbClr val="800000"/>
                </a:solidFill>
              </a:rPr>
              <a:t>Vårdformer</a:t>
            </a:r>
          </a:p>
          <a:p>
            <a:pPr algn="ctr"/>
            <a:r>
              <a:rPr lang="sv-SE" sz="1600" dirty="0"/>
              <a:t>sjukhus - primärvård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6723744" y="1862394"/>
            <a:ext cx="218601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b="1" dirty="0">
                <a:solidFill>
                  <a:srgbClr val="800000"/>
                </a:solidFill>
              </a:rPr>
              <a:t>Kliniker på sjukhus</a:t>
            </a:r>
          </a:p>
          <a:p>
            <a:pPr algn="ctr"/>
            <a:r>
              <a:rPr lang="sv-SE" sz="1600" dirty="0"/>
              <a:t>medicinska specialiteter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6211228" y="4053126"/>
            <a:ext cx="128322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b="1" dirty="0">
                <a:solidFill>
                  <a:srgbClr val="800000"/>
                </a:solidFill>
              </a:rPr>
              <a:t>Journaler</a:t>
            </a:r>
          </a:p>
          <a:p>
            <a:r>
              <a:rPr lang="sv-SE" sz="1600" dirty="0"/>
              <a:t>dagböcker</a:t>
            </a:r>
          </a:p>
          <a:p>
            <a:r>
              <a:rPr lang="sv-SE" sz="1600" dirty="0"/>
              <a:t>yrkesgrupper</a:t>
            </a:r>
          </a:p>
        </p:txBody>
      </p:sp>
      <p:sp>
        <p:nvSpPr>
          <p:cNvPr id="14" name="textruta 13"/>
          <p:cNvSpPr txBox="1"/>
          <p:nvPr/>
        </p:nvSpPr>
        <p:spPr>
          <a:xfrm>
            <a:off x="6938127" y="3016528"/>
            <a:ext cx="164770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b="1" dirty="0">
                <a:solidFill>
                  <a:srgbClr val="800000"/>
                </a:solidFill>
              </a:rPr>
              <a:t>Personalen</a:t>
            </a:r>
          </a:p>
          <a:p>
            <a:pPr algn="ctr"/>
            <a:r>
              <a:rPr lang="sv-SE" sz="1600" dirty="0"/>
              <a:t>vårdyrkesgrupper</a:t>
            </a:r>
          </a:p>
          <a:p>
            <a:pPr algn="ctr"/>
            <a:r>
              <a:rPr lang="sv-SE" sz="1600" dirty="0"/>
              <a:t>arbetssätt</a:t>
            </a:r>
          </a:p>
        </p:txBody>
      </p:sp>
      <p:sp>
        <p:nvSpPr>
          <p:cNvPr id="15" name="textruta 14"/>
          <p:cNvSpPr txBox="1"/>
          <p:nvPr/>
        </p:nvSpPr>
        <p:spPr>
          <a:xfrm>
            <a:off x="2937952" y="6121400"/>
            <a:ext cx="34836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b="1" dirty="0">
                <a:solidFill>
                  <a:srgbClr val="000000"/>
                </a:solidFill>
              </a:rPr>
              <a:t>Kraftfull styrning på fragmentering</a:t>
            </a:r>
          </a:p>
          <a:p>
            <a:pPr algn="ctr"/>
            <a:r>
              <a:rPr lang="sv-SE" b="1" dirty="0">
                <a:solidFill>
                  <a:srgbClr val="FF0000"/>
                </a:solidFill>
              </a:rPr>
              <a:t>= just det vi </a:t>
            </a:r>
            <a:r>
              <a:rPr lang="sv-SE" b="1" u="sng" dirty="0">
                <a:solidFill>
                  <a:srgbClr val="FF0000"/>
                </a:solidFill>
              </a:rPr>
              <a:t>inte</a:t>
            </a:r>
            <a:r>
              <a:rPr lang="sv-SE" b="1" dirty="0">
                <a:solidFill>
                  <a:srgbClr val="FF0000"/>
                </a:solidFill>
              </a:rPr>
              <a:t> vill ha! </a:t>
            </a:r>
          </a:p>
        </p:txBody>
      </p:sp>
      <p:cxnSp>
        <p:nvCxnSpPr>
          <p:cNvPr id="18" name="Rak pil 17"/>
          <p:cNvCxnSpPr>
            <a:cxnSpLocks/>
          </p:cNvCxnSpPr>
          <p:nvPr/>
        </p:nvCxnSpPr>
        <p:spPr>
          <a:xfrm flipH="1" flipV="1">
            <a:off x="4854526" y="4290810"/>
            <a:ext cx="18917" cy="57975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Rak pil 18"/>
          <p:cNvCxnSpPr>
            <a:cxnSpLocks/>
          </p:cNvCxnSpPr>
          <p:nvPr/>
        </p:nvCxnSpPr>
        <p:spPr>
          <a:xfrm flipH="1">
            <a:off x="5524503" y="1376844"/>
            <a:ext cx="510602" cy="45195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Rak pil 20"/>
          <p:cNvCxnSpPr/>
          <p:nvPr/>
        </p:nvCxnSpPr>
        <p:spPr>
          <a:xfrm rot="10800000">
            <a:off x="5627401" y="3922812"/>
            <a:ext cx="583827" cy="2606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Rak pil 21"/>
          <p:cNvCxnSpPr/>
          <p:nvPr/>
        </p:nvCxnSpPr>
        <p:spPr>
          <a:xfrm rot="10800000">
            <a:off x="6094666" y="3239532"/>
            <a:ext cx="673100" cy="2021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Rak pil 22"/>
          <p:cNvCxnSpPr/>
          <p:nvPr/>
        </p:nvCxnSpPr>
        <p:spPr>
          <a:xfrm rot="10800000" flipV="1">
            <a:off x="6006103" y="2353388"/>
            <a:ext cx="647700" cy="1508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Rak pil 23"/>
          <p:cNvCxnSpPr>
            <a:cxnSpLocks/>
          </p:cNvCxnSpPr>
          <p:nvPr/>
        </p:nvCxnSpPr>
        <p:spPr>
          <a:xfrm>
            <a:off x="4449306" y="1015323"/>
            <a:ext cx="0" cy="51843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Rak pil 37"/>
          <p:cNvCxnSpPr>
            <a:cxnSpLocks/>
          </p:cNvCxnSpPr>
          <p:nvPr/>
        </p:nvCxnSpPr>
        <p:spPr>
          <a:xfrm flipV="1">
            <a:off x="3553149" y="4271836"/>
            <a:ext cx="437485" cy="5773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ruta 19">
            <a:extLst>
              <a:ext uri="{FF2B5EF4-FFF2-40B4-BE49-F238E27FC236}">
                <a16:creationId xmlns:a16="http://schemas.microsoft.com/office/drawing/2014/main" xmlns="" id="{4DDDCF1D-396A-7D4D-97FF-60C7637A9710}"/>
              </a:ext>
            </a:extLst>
          </p:cNvPr>
          <p:cNvSpPr txBox="1"/>
          <p:nvPr/>
        </p:nvSpPr>
        <p:spPr>
          <a:xfrm>
            <a:off x="-89567" y="3383330"/>
            <a:ext cx="255140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b="1" dirty="0">
                <a:solidFill>
                  <a:srgbClr val="800000"/>
                </a:solidFill>
              </a:rPr>
              <a:t>Kunskapsstyrning</a:t>
            </a:r>
          </a:p>
          <a:p>
            <a:pPr algn="ctr"/>
            <a:r>
              <a:rPr lang="sv-SE" sz="1600" dirty="0"/>
              <a:t>Nationella programområden</a:t>
            </a:r>
          </a:p>
        </p:txBody>
      </p:sp>
      <p:cxnSp>
        <p:nvCxnSpPr>
          <p:cNvPr id="25" name="Rak pil 24">
            <a:extLst>
              <a:ext uri="{FF2B5EF4-FFF2-40B4-BE49-F238E27FC236}">
                <a16:creationId xmlns:a16="http://schemas.microsoft.com/office/drawing/2014/main" xmlns="" id="{6FE2879D-4D5F-D045-8963-503A4F29D037}"/>
              </a:ext>
            </a:extLst>
          </p:cNvPr>
          <p:cNvCxnSpPr>
            <a:cxnSpLocks/>
          </p:cNvCxnSpPr>
          <p:nvPr/>
        </p:nvCxnSpPr>
        <p:spPr>
          <a:xfrm flipV="1">
            <a:off x="2461836" y="3818426"/>
            <a:ext cx="774295" cy="55350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ruta 25">
            <a:extLst>
              <a:ext uri="{FF2B5EF4-FFF2-40B4-BE49-F238E27FC236}">
                <a16:creationId xmlns:a16="http://schemas.microsoft.com/office/drawing/2014/main" xmlns="" id="{91093950-13EC-6745-B0B1-22E1710E6805}"/>
              </a:ext>
            </a:extLst>
          </p:cNvPr>
          <p:cNvSpPr txBox="1"/>
          <p:nvPr/>
        </p:nvSpPr>
        <p:spPr>
          <a:xfrm>
            <a:off x="2548588" y="5001597"/>
            <a:ext cx="118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rgbClr val="800000"/>
                </a:solidFill>
              </a:rPr>
              <a:t>Utbildning</a:t>
            </a:r>
          </a:p>
        </p:txBody>
      </p:sp>
      <p:cxnSp>
        <p:nvCxnSpPr>
          <p:cNvPr id="27" name="Rak pil 26">
            <a:extLst>
              <a:ext uri="{FF2B5EF4-FFF2-40B4-BE49-F238E27FC236}">
                <a16:creationId xmlns:a16="http://schemas.microsoft.com/office/drawing/2014/main" xmlns="" id="{C5F50E5A-A9A5-2242-8EFF-2B094CEADFDC}"/>
              </a:ext>
            </a:extLst>
          </p:cNvPr>
          <p:cNvCxnSpPr>
            <a:cxnSpLocks/>
          </p:cNvCxnSpPr>
          <p:nvPr/>
        </p:nvCxnSpPr>
        <p:spPr>
          <a:xfrm flipV="1">
            <a:off x="2167737" y="3193419"/>
            <a:ext cx="699858" cy="2423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ruta 27">
            <a:extLst>
              <a:ext uri="{FF2B5EF4-FFF2-40B4-BE49-F238E27FC236}">
                <a16:creationId xmlns:a16="http://schemas.microsoft.com/office/drawing/2014/main" xmlns="" id="{B49FCF67-7DBD-9B44-B251-4ADBA29AB978}"/>
              </a:ext>
            </a:extLst>
          </p:cNvPr>
          <p:cNvSpPr txBox="1"/>
          <p:nvPr/>
        </p:nvSpPr>
        <p:spPr>
          <a:xfrm>
            <a:off x="572493" y="4404230"/>
            <a:ext cx="1749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rgbClr val="800000"/>
                </a:solidFill>
              </a:rPr>
              <a:t>Klinisk forskning</a:t>
            </a:r>
          </a:p>
        </p:txBody>
      </p:sp>
      <p:cxnSp>
        <p:nvCxnSpPr>
          <p:cNvPr id="29" name="Rak pil 28">
            <a:extLst>
              <a:ext uri="{FF2B5EF4-FFF2-40B4-BE49-F238E27FC236}">
                <a16:creationId xmlns:a16="http://schemas.microsoft.com/office/drawing/2014/main" xmlns="" id="{363EC89F-FF66-7549-B653-778D5F0BE56F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2178956" y="2318927"/>
            <a:ext cx="745173" cy="1098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ruta 29">
            <a:extLst>
              <a:ext uri="{FF2B5EF4-FFF2-40B4-BE49-F238E27FC236}">
                <a16:creationId xmlns:a16="http://schemas.microsoft.com/office/drawing/2014/main" xmlns="" id="{E16106F1-4AAA-1D42-8605-C575451E3C70}"/>
              </a:ext>
            </a:extLst>
          </p:cNvPr>
          <p:cNvSpPr txBox="1"/>
          <p:nvPr/>
        </p:nvSpPr>
        <p:spPr>
          <a:xfrm>
            <a:off x="1004854" y="706728"/>
            <a:ext cx="185527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b="1" dirty="0">
                <a:solidFill>
                  <a:srgbClr val="800000"/>
                </a:solidFill>
              </a:rPr>
              <a:t>Politiska åtgärder</a:t>
            </a:r>
          </a:p>
          <a:p>
            <a:pPr algn="ctr"/>
            <a:r>
              <a:rPr lang="sv-SE" sz="1600" dirty="0"/>
              <a:t>stimulansmedel</a:t>
            </a:r>
          </a:p>
          <a:p>
            <a:pPr algn="ctr"/>
            <a:r>
              <a:rPr lang="sv-SE" sz="1600" dirty="0"/>
              <a:t>utspel</a:t>
            </a:r>
          </a:p>
        </p:txBody>
      </p:sp>
      <p:cxnSp>
        <p:nvCxnSpPr>
          <p:cNvPr id="31" name="Rak pil 30">
            <a:extLst>
              <a:ext uri="{FF2B5EF4-FFF2-40B4-BE49-F238E27FC236}">
                <a16:creationId xmlns:a16="http://schemas.microsoft.com/office/drawing/2014/main" xmlns="" id="{2131BEA8-033F-0F49-8931-64C936646BC4}"/>
              </a:ext>
            </a:extLst>
          </p:cNvPr>
          <p:cNvCxnSpPr>
            <a:cxnSpLocks/>
          </p:cNvCxnSpPr>
          <p:nvPr/>
        </p:nvCxnSpPr>
        <p:spPr>
          <a:xfrm>
            <a:off x="2898601" y="1314463"/>
            <a:ext cx="513503" cy="39370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76738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xmlns="" id="{49317467-AD71-9E42-8189-94DC38EB50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704" b="13148"/>
          <a:stretch/>
        </p:blipFill>
        <p:spPr>
          <a:xfrm>
            <a:off x="177800" y="419820"/>
            <a:ext cx="5925178" cy="6133380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xmlns="" id="{5938E769-7C94-654D-A843-52BDC7FEC725}"/>
              </a:ext>
            </a:extLst>
          </p:cNvPr>
          <p:cNvSpPr txBox="1"/>
          <p:nvPr/>
        </p:nvSpPr>
        <p:spPr>
          <a:xfrm>
            <a:off x="8509000" y="6249769"/>
            <a:ext cx="601447" cy="58477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sv-SE" sz="1600" dirty="0">
                <a:solidFill>
                  <a:schemeClr val="bg1"/>
                </a:solidFill>
              </a:rPr>
              <a:t>SKL</a:t>
            </a:r>
          </a:p>
          <a:p>
            <a:r>
              <a:rPr lang="sv-SE" sz="1600">
                <a:solidFill>
                  <a:schemeClr val="bg1"/>
                </a:solidFill>
              </a:rPr>
              <a:t>2015</a:t>
            </a:r>
            <a:endParaRPr lang="sv-SE" sz="1600" dirty="0">
              <a:solidFill>
                <a:schemeClr val="bg1"/>
              </a:solidFill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xmlns="" id="{75B1F394-9AF0-2143-80FA-9476072CED13}"/>
              </a:ext>
            </a:extLst>
          </p:cNvPr>
          <p:cNvSpPr txBox="1"/>
          <p:nvPr/>
        </p:nvSpPr>
        <p:spPr>
          <a:xfrm>
            <a:off x="6282319" y="1752600"/>
            <a:ext cx="2861681" cy="11160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v-SE" sz="1400" b="1" dirty="0"/>
              <a:t>Antal förtroendevalda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600" dirty="0"/>
              <a:t>Landsting: 4 400 personer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600" dirty="0"/>
              <a:t>Kommuner: 36 800 personer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xmlns="" id="{AD0B5309-69EC-8B41-8C8A-A1D15DC4EF36}"/>
              </a:ext>
            </a:extLst>
          </p:cNvPr>
          <p:cNvSpPr txBox="1"/>
          <p:nvPr/>
        </p:nvSpPr>
        <p:spPr>
          <a:xfrm>
            <a:off x="6282319" y="3366545"/>
            <a:ext cx="1901483" cy="11160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v-SE" sz="1400" b="1" dirty="0"/>
              <a:t>Antal fritidspolitiker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600" dirty="0"/>
              <a:t>Landsting: 93 %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600" dirty="0"/>
              <a:t>Kommuner: 96 %</a:t>
            </a:r>
          </a:p>
        </p:txBody>
      </p:sp>
    </p:spTree>
    <p:extLst>
      <p:ext uri="{BB962C8B-B14F-4D97-AF65-F5344CB8AC3E}">
        <p14:creationId xmlns:p14="http://schemas.microsoft.com/office/powerpoint/2010/main" val="1715577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2304126" y="1152338"/>
            <a:ext cx="6636674" cy="4384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sv-SE" b="1" dirty="0">
                <a:solidFill>
                  <a:srgbClr val="800000"/>
                </a:solidFill>
              </a:rPr>
              <a:t>Akademi</a:t>
            </a:r>
            <a:endParaRPr lang="sv-SE" dirty="0"/>
          </a:p>
          <a:p>
            <a:pPr>
              <a:lnSpc>
                <a:spcPct val="130000"/>
              </a:lnSpc>
            </a:pPr>
            <a:r>
              <a:rPr lang="sv-SE" dirty="0"/>
              <a:t>•  Docent i geriatrik vid Karolinska Institutet</a:t>
            </a:r>
          </a:p>
          <a:p>
            <a:pPr>
              <a:lnSpc>
                <a:spcPct val="130000"/>
              </a:lnSpc>
            </a:pPr>
            <a:r>
              <a:rPr lang="sv-SE" dirty="0"/>
              <a:t>•  Professor i geriatrik 2007-2018  </a:t>
            </a:r>
            <a:r>
              <a:rPr lang="sv-SE" sz="1600" dirty="0"/>
              <a:t>(Örebro universitet, Linnéuniversitetet)</a:t>
            </a:r>
          </a:p>
          <a:p>
            <a:pPr>
              <a:lnSpc>
                <a:spcPct val="130000"/>
              </a:lnSpc>
            </a:pPr>
            <a:endParaRPr lang="sv-SE" dirty="0"/>
          </a:p>
          <a:p>
            <a:pPr>
              <a:lnSpc>
                <a:spcPct val="130000"/>
              </a:lnSpc>
            </a:pPr>
            <a:endParaRPr lang="sv-SE" b="1" dirty="0">
              <a:solidFill>
                <a:srgbClr val="800000"/>
              </a:solidFill>
            </a:endParaRPr>
          </a:p>
          <a:p>
            <a:pPr>
              <a:lnSpc>
                <a:spcPct val="130000"/>
              </a:lnSpc>
            </a:pPr>
            <a:r>
              <a:rPr lang="sv-SE" b="1" dirty="0" err="1">
                <a:solidFill>
                  <a:srgbClr val="800000"/>
                </a:solidFill>
              </a:rPr>
              <a:t>Hälso</a:t>
            </a:r>
            <a:r>
              <a:rPr lang="sv-SE" b="1" dirty="0">
                <a:solidFill>
                  <a:srgbClr val="800000"/>
                </a:solidFill>
              </a:rPr>
              <a:t>/sjuk-vård</a:t>
            </a:r>
          </a:p>
          <a:p>
            <a:pPr>
              <a:lnSpc>
                <a:spcPct val="130000"/>
              </a:lnSpc>
            </a:pPr>
            <a:r>
              <a:rPr lang="sv-SE" dirty="0"/>
              <a:t>• Läkare med specialitet i geriatrik, internmedicin, klinisk nutrition</a:t>
            </a:r>
          </a:p>
          <a:p>
            <a:pPr>
              <a:lnSpc>
                <a:spcPct val="130000"/>
              </a:lnSpc>
            </a:pPr>
            <a:endParaRPr lang="sv-SE" b="1" dirty="0"/>
          </a:p>
          <a:p>
            <a:pPr>
              <a:lnSpc>
                <a:spcPct val="130000"/>
              </a:lnSpc>
            </a:pPr>
            <a:endParaRPr lang="sv-SE" b="1" dirty="0">
              <a:solidFill>
                <a:srgbClr val="800000"/>
              </a:solidFill>
            </a:endParaRPr>
          </a:p>
          <a:p>
            <a:pPr>
              <a:lnSpc>
                <a:spcPct val="130000"/>
              </a:lnSpc>
            </a:pPr>
            <a:r>
              <a:rPr lang="sv-SE" b="1" dirty="0">
                <a:solidFill>
                  <a:srgbClr val="800000"/>
                </a:solidFill>
              </a:rPr>
              <a:t>Specialitetsföreningar</a:t>
            </a:r>
          </a:p>
          <a:p>
            <a:pPr>
              <a:lnSpc>
                <a:spcPct val="130000"/>
              </a:lnSpc>
            </a:pPr>
            <a:r>
              <a:rPr lang="sv-SE" dirty="0"/>
              <a:t>• Styrelseordförande för Svensk Förening för Klinisk Nutrition</a:t>
            </a:r>
          </a:p>
          <a:p>
            <a:pPr>
              <a:lnSpc>
                <a:spcPct val="130000"/>
              </a:lnSpc>
            </a:pPr>
            <a:r>
              <a:rPr lang="sv-SE" dirty="0"/>
              <a:t>• Styrelseordförande för Svensk Geriatrisk Förening 1999-2005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 b="11111"/>
          <a:stretch>
            <a:fillRect/>
          </a:stretch>
        </p:blipFill>
        <p:spPr bwMode="auto">
          <a:xfrm>
            <a:off x="1" y="0"/>
            <a:ext cx="2057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ildobjekt 8" descr="Foto GA 080524.jpg"/>
          <p:cNvPicPr>
            <a:picLocks noChangeAspect="1"/>
          </p:cNvPicPr>
          <p:nvPr/>
        </p:nvPicPr>
        <p:blipFill>
          <a:blip r:embed="rId3"/>
          <a:srcRect b="28125"/>
          <a:stretch>
            <a:fillRect/>
          </a:stretch>
        </p:blipFill>
        <p:spPr bwMode="auto">
          <a:xfrm>
            <a:off x="222250" y="762000"/>
            <a:ext cx="16192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ruta 5"/>
          <p:cNvSpPr txBox="1"/>
          <p:nvPr/>
        </p:nvSpPr>
        <p:spPr>
          <a:xfrm>
            <a:off x="318975" y="3191340"/>
            <a:ext cx="1385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rgbClr val="FFD218"/>
                </a:solidFill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5887491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2481022" y="1437067"/>
            <a:ext cx="5763116" cy="2435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>
                <a:solidFill>
                  <a:srgbClr val="941100"/>
                </a:solidFill>
              </a:rPr>
              <a:t>Exempel på olämplig styrning av sjukvården</a:t>
            </a:r>
          </a:p>
          <a:p>
            <a:endParaRPr lang="sv-SE" sz="2400" b="1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400" dirty="0"/>
              <a:t>Fel utgångspunkt: Jämlik hälsa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400" dirty="0"/>
              <a:t>Fragmenterad sjukvård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400" dirty="0" err="1">
                <a:solidFill>
                  <a:srgbClr val="0432FF"/>
                </a:solidFill>
              </a:rPr>
              <a:t>Adminstrativ</a:t>
            </a:r>
            <a:r>
              <a:rPr lang="sv-SE" sz="2400" dirty="0">
                <a:solidFill>
                  <a:srgbClr val="0432FF"/>
                </a:solidFill>
              </a:rPr>
              <a:t> hydra</a:t>
            </a: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3"/>
          <a:srcRect t="4788" b="8796"/>
          <a:stretch/>
        </p:blipFill>
        <p:spPr>
          <a:xfrm>
            <a:off x="100519" y="145915"/>
            <a:ext cx="2302213" cy="161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3004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xmlns="" id="{CA309B50-7AFD-5C46-8005-45C2D046FE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600" y="0"/>
            <a:ext cx="5943600" cy="6858000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xmlns="" id="{A1DD14F6-A09A-6647-9C87-853A925BF594}"/>
              </a:ext>
            </a:extLst>
          </p:cNvPr>
          <p:cNvSpPr txBox="1"/>
          <p:nvPr/>
        </p:nvSpPr>
        <p:spPr>
          <a:xfrm>
            <a:off x="7692570" y="6241140"/>
            <a:ext cx="1415772" cy="58477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sv-SE" sz="1600" dirty="0">
                <a:solidFill>
                  <a:schemeClr val="bg1"/>
                </a:solidFill>
              </a:rPr>
              <a:t>Läkartidningen</a:t>
            </a:r>
          </a:p>
          <a:p>
            <a:r>
              <a:rPr lang="sv-SE" sz="1600" dirty="0">
                <a:solidFill>
                  <a:schemeClr val="bg1"/>
                </a:solidFill>
              </a:rPr>
              <a:t>2018-05-29</a:t>
            </a:r>
          </a:p>
        </p:txBody>
      </p:sp>
    </p:spTree>
    <p:extLst>
      <p:ext uri="{BB962C8B-B14F-4D97-AF65-F5344CB8AC3E}">
        <p14:creationId xmlns:p14="http://schemas.microsoft.com/office/powerpoint/2010/main" val="11160260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xmlns="" id="{A1DD14F6-A09A-6647-9C87-853A925BF594}"/>
              </a:ext>
            </a:extLst>
          </p:cNvPr>
          <p:cNvSpPr txBox="1"/>
          <p:nvPr/>
        </p:nvSpPr>
        <p:spPr>
          <a:xfrm>
            <a:off x="7692570" y="6241140"/>
            <a:ext cx="1415772" cy="58477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sv-SE" sz="1600" dirty="0">
                <a:solidFill>
                  <a:schemeClr val="bg1"/>
                </a:solidFill>
              </a:rPr>
              <a:t>Läkartidningen</a:t>
            </a:r>
          </a:p>
          <a:p>
            <a:r>
              <a:rPr lang="sv-SE" sz="1600" dirty="0">
                <a:solidFill>
                  <a:schemeClr val="bg1"/>
                </a:solidFill>
              </a:rPr>
              <a:t>2018-05-29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xmlns="" id="{5E1D0DF4-3B17-0B4F-AC1F-C49CAA404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134" y="250944"/>
            <a:ext cx="5318321" cy="657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01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xmlns="" id="{8B7852B3-A4AA-B34B-ABAF-B380D8ED7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437" y="292440"/>
            <a:ext cx="7033087" cy="4780302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xmlns="" id="{1FD09EC0-7A52-C145-BE9E-7046931568B1}"/>
              </a:ext>
            </a:extLst>
          </p:cNvPr>
          <p:cNvSpPr txBox="1"/>
          <p:nvPr/>
        </p:nvSpPr>
        <p:spPr>
          <a:xfrm>
            <a:off x="1425426" y="5341256"/>
            <a:ext cx="68210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v-SE" sz="1600" b="1" dirty="0">
                <a:solidFill>
                  <a:srgbClr val="000056"/>
                </a:solidFill>
              </a:rPr>
              <a:t>Sjukvårdens administration – en Hydra</a:t>
            </a:r>
          </a:p>
          <a:p>
            <a:pPr algn="ctr">
              <a:lnSpc>
                <a:spcPct val="150000"/>
              </a:lnSpc>
            </a:pPr>
            <a:r>
              <a:rPr lang="sv-SE" sz="1600" dirty="0"/>
              <a:t>Ett mytologiskt monster, en grotesk varelse med minst åtta huvuden, </a:t>
            </a:r>
          </a:p>
          <a:p>
            <a:pPr algn="ctr"/>
            <a:r>
              <a:rPr lang="sv-SE" sz="1600" dirty="0"/>
              <a:t>varav det mellersta var odödligt. För varje huvud som höggs av växte två nya ut. </a:t>
            </a:r>
          </a:p>
          <a:p>
            <a:pPr algn="ctr"/>
            <a:r>
              <a:rPr lang="sv-SE" sz="1600" dirty="0"/>
              <a:t>Dess andedräkt var förgiftad och spred död runt omkring sig. </a:t>
            </a:r>
          </a:p>
        </p:txBody>
      </p:sp>
    </p:spTree>
    <p:extLst>
      <p:ext uri="{BB962C8B-B14F-4D97-AF65-F5344CB8AC3E}">
        <p14:creationId xmlns:p14="http://schemas.microsoft.com/office/powerpoint/2010/main" val="18288588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lockbåge 5">
            <a:extLst>
              <a:ext uri="{FF2B5EF4-FFF2-40B4-BE49-F238E27FC236}">
                <a16:creationId xmlns:a16="http://schemas.microsoft.com/office/drawing/2014/main" xmlns="" id="{7EACFFFB-BA78-8042-A1C0-17BA2F800352}"/>
              </a:ext>
            </a:extLst>
          </p:cNvPr>
          <p:cNvSpPr/>
          <p:nvPr/>
        </p:nvSpPr>
        <p:spPr>
          <a:xfrm rot="5143845">
            <a:off x="2105745" y="529488"/>
            <a:ext cx="4859939" cy="5051540"/>
          </a:xfrm>
          <a:prstGeom prst="blockArc">
            <a:avLst>
              <a:gd name="adj1" fmla="val 924345"/>
              <a:gd name="adj2" fmla="val 0"/>
              <a:gd name="adj3" fmla="val 25000"/>
            </a:avLst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xmlns="" id="{A2677713-6A0E-AD44-9A40-D846BE462F42}"/>
              </a:ext>
            </a:extLst>
          </p:cNvPr>
          <p:cNvSpPr txBox="1"/>
          <p:nvPr/>
        </p:nvSpPr>
        <p:spPr>
          <a:xfrm>
            <a:off x="3047005" y="5869865"/>
            <a:ext cx="28387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b="1" dirty="0"/>
              <a:t>Kärnverksamheten kvävs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xmlns="" id="{33BF2B2D-6916-C740-B7A6-8AED2A87C7D3}"/>
              </a:ext>
            </a:extLst>
          </p:cNvPr>
          <p:cNvSpPr txBox="1"/>
          <p:nvPr/>
        </p:nvSpPr>
        <p:spPr>
          <a:xfrm>
            <a:off x="1558296" y="444003"/>
            <a:ext cx="2977418" cy="92333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Registrering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</a:rPr>
              <a:t>Nationella kvalitetsregister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</a:rPr>
              <a:t>Regionernas krav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xmlns="" id="{9ED7A731-3F72-D142-86AC-13EEFF1D8E8C}"/>
              </a:ext>
            </a:extLst>
          </p:cNvPr>
          <p:cNvSpPr txBox="1"/>
          <p:nvPr/>
        </p:nvSpPr>
        <p:spPr>
          <a:xfrm>
            <a:off x="1406610" y="2042714"/>
            <a:ext cx="815351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Möten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xmlns="" id="{8AF59F2F-151F-0145-A5D9-6036736EE966}"/>
              </a:ext>
            </a:extLst>
          </p:cNvPr>
          <p:cNvSpPr txBox="1"/>
          <p:nvPr/>
        </p:nvSpPr>
        <p:spPr>
          <a:xfrm>
            <a:off x="4965420" y="4700912"/>
            <a:ext cx="4178580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Leta information i olämpliga journalsystem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xmlns="" id="{27E87672-4267-394D-AAAF-FD8A31C2302B}"/>
              </a:ext>
            </a:extLst>
          </p:cNvPr>
          <p:cNvSpPr txBox="1"/>
          <p:nvPr/>
        </p:nvSpPr>
        <p:spPr>
          <a:xfrm>
            <a:off x="713289" y="3237517"/>
            <a:ext cx="1690014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Leta vårdplatser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xmlns="" id="{632D0F67-9847-6C41-B32C-CC67826B6481}"/>
              </a:ext>
            </a:extLst>
          </p:cNvPr>
          <p:cNvSpPr txBox="1"/>
          <p:nvPr/>
        </p:nvSpPr>
        <p:spPr>
          <a:xfrm>
            <a:off x="5916252" y="984960"/>
            <a:ext cx="2047805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Personalomsättning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xmlns="" id="{A8D08F0C-029D-794C-A41B-3EA060F1CB62}"/>
              </a:ext>
            </a:extLst>
          </p:cNvPr>
          <p:cNvSpPr txBox="1"/>
          <p:nvPr/>
        </p:nvSpPr>
        <p:spPr>
          <a:xfrm>
            <a:off x="6529782" y="2123280"/>
            <a:ext cx="1977571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Utvecklingsprojekt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xmlns="" id="{83310053-BBD5-864A-AFCD-7C892C194EA0}"/>
              </a:ext>
            </a:extLst>
          </p:cNvPr>
          <p:cNvSpPr txBox="1"/>
          <p:nvPr/>
        </p:nvSpPr>
        <p:spPr>
          <a:xfrm>
            <a:off x="6357477" y="3516923"/>
            <a:ext cx="2400465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Ständig omorganisation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xmlns="" id="{7EC44149-88A7-B842-A734-407CEE5588A7}"/>
              </a:ext>
            </a:extLst>
          </p:cNvPr>
          <p:cNvSpPr txBox="1"/>
          <p:nvPr/>
        </p:nvSpPr>
        <p:spPr>
          <a:xfrm>
            <a:off x="801495" y="4553982"/>
            <a:ext cx="2683363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chemeClr val="bg1"/>
                </a:solidFill>
              </a:rPr>
              <a:t>Omfattande dubbelarbete</a:t>
            </a:r>
          </a:p>
        </p:txBody>
      </p:sp>
      <p:sp>
        <p:nvSpPr>
          <p:cNvPr id="13" name="Ellips 12">
            <a:extLst>
              <a:ext uri="{FF2B5EF4-FFF2-40B4-BE49-F238E27FC236}">
                <a16:creationId xmlns:a16="http://schemas.microsoft.com/office/drawing/2014/main" xmlns="" id="{329B7BF7-831C-2546-AB3C-838DA5EF0B2C}"/>
              </a:ext>
            </a:extLst>
          </p:cNvPr>
          <p:cNvSpPr/>
          <p:nvPr/>
        </p:nvSpPr>
        <p:spPr>
          <a:xfrm>
            <a:off x="3664857" y="2231572"/>
            <a:ext cx="1741713" cy="16473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b="1" dirty="0">
                <a:solidFill>
                  <a:srgbClr val="002060"/>
                </a:solidFill>
              </a:rPr>
              <a:t>Kärnverksamhet</a:t>
            </a:r>
          </a:p>
          <a:p>
            <a:pPr algn="ctr"/>
            <a:r>
              <a:rPr lang="sv-SE" sz="1200" b="1" dirty="0">
                <a:solidFill>
                  <a:srgbClr val="941100"/>
                </a:solidFill>
              </a:rPr>
              <a:t>D</a:t>
            </a:r>
            <a:r>
              <a:rPr lang="sv-SE" sz="1200" dirty="0">
                <a:solidFill>
                  <a:srgbClr val="002060"/>
                </a:solidFill>
              </a:rPr>
              <a:t>iagnostik</a:t>
            </a:r>
          </a:p>
          <a:p>
            <a:pPr algn="ctr"/>
            <a:r>
              <a:rPr lang="sv-SE" sz="1200" b="1" dirty="0">
                <a:solidFill>
                  <a:srgbClr val="941100"/>
                </a:solidFill>
              </a:rPr>
              <a:t>B</a:t>
            </a:r>
            <a:r>
              <a:rPr lang="sv-SE" sz="1200" dirty="0">
                <a:solidFill>
                  <a:srgbClr val="002060"/>
                </a:solidFill>
              </a:rPr>
              <a:t>ehandling</a:t>
            </a:r>
          </a:p>
          <a:p>
            <a:pPr algn="ctr"/>
            <a:r>
              <a:rPr lang="sv-SE" sz="1200" b="1" dirty="0">
                <a:solidFill>
                  <a:srgbClr val="941100"/>
                </a:solidFill>
              </a:rPr>
              <a:t>U</a:t>
            </a:r>
            <a:r>
              <a:rPr lang="sv-SE" sz="1200" dirty="0">
                <a:solidFill>
                  <a:srgbClr val="002060"/>
                </a:solidFill>
              </a:rPr>
              <a:t>ppföljning</a:t>
            </a:r>
          </a:p>
        </p:txBody>
      </p:sp>
    </p:spTree>
    <p:extLst>
      <p:ext uri="{BB962C8B-B14F-4D97-AF65-F5344CB8AC3E}">
        <p14:creationId xmlns:p14="http://schemas.microsoft.com/office/powerpoint/2010/main" val="29741699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xmlns="" id="{84995A4C-EBF7-CB44-B2EC-F12A04F6B1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157" b="11754"/>
          <a:stretch/>
        </p:blipFill>
        <p:spPr>
          <a:xfrm>
            <a:off x="805543" y="1589314"/>
            <a:ext cx="7673347" cy="324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1551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xmlns="" id="{0CEB15F1-31D7-2449-80D7-FD832D96A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704" y="441141"/>
            <a:ext cx="5887844" cy="6294838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xmlns="" id="{2DABD4C0-1385-F547-97B1-E394D14A8675}"/>
              </a:ext>
            </a:extLst>
          </p:cNvPr>
          <p:cNvSpPr txBox="1"/>
          <p:nvPr/>
        </p:nvSpPr>
        <p:spPr>
          <a:xfrm>
            <a:off x="6634975" y="2798956"/>
            <a:ext cx="19895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b="1" dirty="0">
                <a:solidFill>
                  <a:srgbClr val="941100"/>
                </a:solidFill>
              </a:rPr>
              <a:t>Dålig arbetsmiljö</a:t>
            </a:r>
          </a:p>
        </p:txBody>
      </p:sp>
    </p:spTree>
    <p:extLst>
      <p:ext uri="{BB962C8B-B14F-4D97-AF65-F5344CB8AC3E}">
        <p14:creationId xmlns:p14="http://schemas.microsoft.com/office/powerpoint/2010/main" val="13852116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2481022" y="1437067"/>
            <a:ext cx="6093335" cy="29897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>
                <a:solidFill>
                  <a:srgbClr val="941100"/>
                </a:solidFill>
              </a:rPr>
              <a:t>Exempel på olämplig styrning av sjukvården</a:t>
            </a:r>
          </a:p>
          <a:p>
            <a:endParaRPr lang="sv-SE" sz="2400" b="1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400" dirty="0"/>
              <a:t>Fel utgångspunkt: Jämlik hälsa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400" dirty="0"/>
              <a:t>Fragmenterad sjukvård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400" dirty="0" err="1"/>
              <a:t>Adminstrativ</a:t>
            </a:r>
            <a:r>
              <a:rPr lang="sv-SE" sz="2400" dirty="0"/>
              <a:t> hydra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rgbClr val="0432FF"/>
                </a:solidFill>
              </a:rPr>
              <a:t>Ingen reglering av medicinskt ansvar över tid</a:t>
            </a: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3"/>
          <a:srcRect t="4788" b="8796"/>
          <a:stretch/>
        </p:blipFill>
        <p:spPr>
          <a:xfrm>
            <a:off x="100519" y="145915"/>
            <a:ext cx="2302213" cy="161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4794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xmlns="" id="{D438EF19-7080-CE4A-BF96-FD4C0F7611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66" t="9206" r="5102" b="6137"/>
          <a:stretch/>
        </p:blipFill>
        <p:spPr>
          <a:xfrm>
            <a:off x="1270000" y="180543"/>
            <a:ext cx="4775199" cy="6552592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xmlns="" id="{3BD86648-5C8D-004C-8F18-6CB3EAAC0975}"/>
              </a:ext>
            </a:extLst>
          </p:cNvPr>
          <p:cNvSpPr txBox="1"/>
          <p:nvPr/>
        </p:nvSpPr>
        <p:spPr>
          <a:xfrm>
            <a:off x="7380515" y="5987143"/>
            <a:ext cx="1734457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sv-SE" sz="1600" dirty="0">
                <a:solidFill>
                  <a:schemeClr val="bg1"/>
                </a:solidFill>
              </a:rPr>
              <a:t>Akner G</a:t>
            </a:r>
          </a:p>
          <a:p>
            <a:r>
              <a:rPr lang="sv-SE" sz="1600" dirty="0">
                <a:solidFill>
                  <a:schemeClr val="bg1"/>
                </a:solidFill>
              </a:rPr>
              <a:t>Svensk Geriatrik</a:t>
            </a:r>
          </a:p>
          <a:p>
            <a:r>
              <a:rPr lang="sv-SE" sz="1600" dirty="0">
                <a:solidFill>
                  <a:schemeClr val="bg1"/>
                </a:solidFill>
              </a:rPr>
              <a:t>2018; nr 4: sid 6</a:t>
            </a:r>
          </a:p>
        </p:txBody>
      </p:sp>
    </p:spTree>
    <p:extLst>
      <p:ext uri="{BB962C8B-B14F-4D97-AF65-F5344CB8AC3E}">
        <p14:creationId xmlns:p14="http://schemas.microsoft.com/office/powerpoint/2010/main" val="26404496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xmlns="" id="{FA99136B-55B7-7945-8BA3-2389D02C1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365" y="229508"/>
            <a:ext cx="6448997" cy="5590720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xmlns="" id="{FF0F9EAA-2662-484E-91EC-A38B90AA049C}"/>
              </a:ext>
            </a:extLst>
          </p:cNvPr>
          <p:cNvSpPr txBox="1"/>
          <p:nvPr/>
        </p:nvSpPr>
        <p:spPr>
          <a:xfrm>
            <a:off x="2503715" y="6052458"/>
            <a:ext cx="4344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rgbClr val="002060"/>
                </a:solidFill>
              </a:rPr>
              <a:t>Patientsäkerhetslagen 2010:659 (kap 4, §1) 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xmlns="" id="{46C7377C-1611-A641-B041-9AFD0ED3F1E4}"/>
              </a:ext>
            </a:extLst>
          </p:cNvPr>
          <p:cNvSpPr txBox="1"/>
          <p:nvPr/>
        </p:nvSpPr>
        <p:spPr>
          <a:xfrm>
            <a:off x="1727200" y="5458153"/>
            <a:ext cx="26405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/>
              <a:t>22.    </a:t>
            </a:r>
            <a:r>
              <a:rPr lang="sv-SE" sz="1400" b="1" dirty="0"/>
              <a:t>Hälso- och sjukvårdskurator</a:t>
            </a:r>
          </a:p>
        </p:txBody>
      </p:sp>
    </p:spTree>
    <p:extLst>
      <p:ext uri="{BB962C8B-B14F-4D97-AF65-F5344CB8AC3E}">
        <p14:creationId xmlns:p14="http://schemas.microsoft.com/office/powerpoint/2010/main" val="964299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42" name="Text Box 2"/>
          <p:cNvSpPr txBox="1">
            <a:spLocks noChangeArrowheads="1"/>
          </p:cNvSpPr>
          <p:nvPr/>
        </p:nvSpPr>
        <p:spPr bwMode="auto">
          <a:xfrm>
            <a:off x="2701925" y="2552700"/>
            <a:ext cx="4237057" cy="2551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sv-SE" sz="2000" b="1" dirty="0">
                <a:solidFill>
                  <a:srgbClr val="800000"/>
                </a:solidFill>
              </a:rPr>
              <a:t>Publikationer</a:t>
            </a:r>
            <a:endParaRPr lang="sv-SE" sz="2000" dirty="0">
              <a:solidFill>
                <a:srgbClr val="800000"/>
              </a:solidFill>
            </a:endParaRPr>
          </a:p>
          <a:p>
            <a:endParaRPr lang="sv-SE" dirty="0"/>
          </a:p>
          <a:p>
            <a:r>
              <a:rPr lang="sv-SE" dirty="0"/>
              <a:t>Hemsida: </a:t>
            </a:r>
            <a:r>
              <a:rPr lang="sv-SE" dirty="0">
                <a:hlinkClick r:id="rId3"/>
              </a:rPr>
              <a:t>www.gunnar-akner.se</a:t>
            </a:r>
            <a:endParaRPr lang="sv-SE" dirty="0"/>
          </a:p>
          <a:p>
            <a:endParaRPr lang="sv-SE" dirty="0"/>
          </a:p>
          <a:p>
            <a:pPr>
              <a:lnSpc>
                <a:spcPct val="120000"/>
              </a:lnSpc>
              <a:buFontTx/>
              <a:buChar char="•"/>
            </a:pPr>
            <a:r>
              <a:rPr lang="sv-SE" dirty="0"/>
              <a:t>  Vetenskapliga artiklar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sv-SE" dirty="0"/>
              <a:t>  Böcker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sv-SE" dirty="0"/>
              <a:t>  Rapporter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sv-SE" dirty="0"/>
              <a:t>  Debattartiklar (universitetets 3:e uppgift)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2667000" y="574675"/>
            <a:ext cx="4695516" cy="1271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sv-SE" sz="2000" b="1" dirty="0">
                <a:solidFill>
                  <a:srgbClr val="800000"/>
                </a:solidFill>
              </a:rPr>
              <a:t>Forskning</a:t>
            </a:r>
            <a:r>
              <a:rPr lang="sv-SE" sz="2000" dirty="0">
                <a:solidFill>
                  <a:schemeClr val="accent2"/>
                </a:solidFill>
              </a:rPr>
              <a:t>  </a:t>
            </a:r>
            <a:r>
              <a:rPr lang="sv-SE" sz="2000" dirty="0"/>
              <a:t> 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sv-SE" dirty="0"/>
              <a:t>Forskningsledare kring sköra (engelska: ”</a:t>
            </a:r>
            <a:r>
              <a:rPr lang="sv-SE" dirty="0" err="1"/>
              <a:t>frail</a:t>
            </a:r>
            <a:r>
              <a:rPr lang="sv-SE" dirty="0"/>
              <a:t>”) 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sv-SE" dirty="0"/>
              <a:t>multisjuka äldre (75+) personer sedan många år.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lum bright="-10000"/>
          </a:blip>
          <a:srcRect b="11111"/>
          <a:stretch>
            <a:fillRect/>
          </a:stretch>
        </p:blipFill>
        <p:spPr bwMode="auto">
          <a:xfrm>
            <a:off x="1" y="0"/>
            <a:ext cx="2057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Bildobjekt 8" descr="Foto GA 080524.jpg"/>
          <p:cNvPicPr>
            <a:picLocks noChangeAspect="1"/>
          </p:cNvPicPr>
          <p:nvPr/>
        </p:nvPicPr>
        <p:blipFill>
          <a:blip r:embed="rId5"/>
          <a:srcRect b="28125"/>
          <a:stretch>
            <a:fillRect/>
          </a:stretch>
        </p:blipFill>
        <p:spPr bwMode="auto">
          <a:xfrm>
            <a:off x="222250" y="762000"/>
            <a:ext cx="16192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ruta 1"/>
          <p:cNvSpPr txBox="1"/>
          <p:nvPr/>
        </p:nvSpPr>
        <p:spPr>
          <a:xfrm>
            <a:off x="2717800" y="5613400"/>
            <a:ext cx="37035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/>
              <a:t>Blog</a:t>
            </a:r>
            <a:r>
              <a:rPr lang="sv-SE" dirty="0"/>
              <a:t>: </a:t>
            </a:r>
            <a:r>
              <a:rPr lang="sv-SE" dirty="0">
                <a:hlinkClick r:id="rId6"/>
              </a:rPr>
              <a:t>www.aknerblog.wordpress.com</a:t>
            </a:r>
            <a:endParaRPr lang="sv-SE" dirty="0"/>
          </a:p>
          <a:p>
            <a:endParaRPr lang="sv-SE" dirty="0"/>
          </a:p>
        </p:txBody>
      </p:sp>
      <p:sp>
        <p:nvSpPr>
          <p:cNvPr id="9" name="textruta 8"/>
          <p:cNvSpPr txBox="1"/>
          <p:nvPr/>
        </p:nvSpPr>
        <p:spPr>
          <a:xfrm>
            <a:off x="318975" y="3191340"/>
            <a:ext cx="1385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rgbClr val="FFD218"/>
                </a:solidFill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688427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xmlns="" id="{BEEB6B1F-B69A-4247-9B32-B74E93AB23DF}"/>
              </a:ext>
            </a:extLst>
          </p:cNvPr>
          <p:cNvSpPr txBox="1"/>
          <p:nvPr/>
        </p:nvSpPr>
        <p:spPr>
          <a:xfrm>
            <a:off x="1771649" y="2085975"/>
            <a:ext cx="6682921" cy="237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b="1" dirty="0"/>
              <a:t>Läkare	Sjuksköterska	Fysioterapeut	Dietist	Arbetsterapeut</a:t>
            </a:r>
          </a:p>
          <a:p>
            <a:endParaRPr lang="sv-SE" sz="1350" dirty="0"/>
          </a:p>
          <a:p>
            <a:endParaRPr lang="sv-SE" sz="1350" dirty="0"/>
          </a:p>
          <a:p>
            <a:endParaRPr lang="sv-SE" sz="1350" dirty="0"/>
          </a:p>
          <a:p>
            <a:endParaRPr lang="sv-SE" sz="1350" dirty="0"/>
          </a:p>
          <a:p>
            <a:endParaRPr lang="sv-SE" sz="1350" dirty="0"/>
          </a:p>
          <a:p>
            <a:endParaRPr lang="sv-SE" sz="1350" dirty="0"/>
          </a:p>
          <a:p>
            <a:endParaRPr lang="sv-SE" sz="1350" dirty="0"/>
          </a:p>
          <a:p>
            <a:endParaRPr lang="sv-SE" sz="1350" dirty="0"/>
          </a:p>
          <a:p>
            <a:endParaRPr lang="sv-SE" sz="1350" dirty="0"/>
          </a:p>
          <a:p>
            <a:endParaRPr lang="sv-SE" sz="1350" dirty="0"/>
          </a:p>
        </p:txBody>
      </p:sp>
      <p:cxnSp>
        <p:nvCxnSpPr>
          <p:cNvPr id="6" name="Rak pil 5">
            <a:extLst>
              <a:ext uri="{FF2B5EF4-FFF2-40B4-BE49-F238E27FC236}">
                <a16:creationId xmlns:a16="http://schemas.microsoft.com/office/drawing/2014/main" xmlns="" id="{D692F948-4E1E-484D-B796-7CB9DED87DAB}"/>
              </a:ext>
            </a:extLst>
          </p:cNvPr>
          <p:cNvCxnSpPr/>
          <p:nvPr/>
        </p:nvCxnSpPr>
        <p:spPr>
          <a:xfrm>
            <a:off x="2066925" y="2533650"/>
            <a:ext cx="0" cy="151447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k pil 7">
            <a:extLst>
              <a:ext uri="{FF2B5EF4-FFF2-40B4-BE49-F238E27FC236}">
                <a16:creationId xmlns:a16="http://schemas.microsoft.com/office/drawing/2014/main" xmlns="" id="{AE72D3CF-A46B-2E46-AA5B-3FF88E649647}"/>
              </a:ext>
            </a:extLst>
          </p:cNvPr>
          <p:cNvCxnSpPr/>
          <p:nvPr/>
        </p:nvCxnSpPr>
        <p:spPr>
          <a:xfrm>
            <a:off x="3253014" y="2533650"/>
            <a:ext cx="0" cy="151447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pil 8">
            <a:extLst>
              <a:ext uri="{FF2B5EF4-FFF2-40B4-BE49-F238E27FC236}">
                <a16:creationId xmlns:a16="http://schemas.microsoft.com/office/drawing/2014/main" xmlns="" id="{FF9DFC71-5113-A648-8FA2-F9DD9CAD2CEA}"/>
              </a:ext>
            </a:extLst>
          </p:cNvPr>
          <p:cNvCxnSpPr/>
          <p:nvPr/>
        </p:nvCxnSpPr>
        <p:spPr>
          <a:xfrm>
            <a:off x="4623707" y="2476500"/>
            <a:ext cx="0" cy="151447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pil 9">
            <a:extLst>
              <a:ext uri="{FF2B5EF4-FFF2-40B4-BE49-F238E27FC236}">
                <a16:creationId xmlns:a16="http://schemas.microsoft.com/office/drawing/2014/main" xmlns="" id="{35E163BC-CED0-1E4A-8293-189D327956EE}"/>
              </a:ext>
            </a:extLst>
          </p:cNvPr>
          <p:cNvCxnSpPr/>
          <p:nvPr/>
        </p:nvCxnSpPr>
        <p:spPr>
          <a:xfrm>
            <a:off x="5785757" y="2476500"/>
            <a:ext cx="0" cy="151447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pil 10">
            <a:extLst>
              <a:ext uri="{FF2B5EF4-FFF2-40B4-BE49-F238E27FC236}">
                <a16:creationId xmlns:a16="http://schemas.microsoft.com/office/drawing/2014/main" xmlns="" id="{A72C028F-BC55-8147-A8E7-EB7D78E7A0EB}"/>
              </a:ext>
            </a:extLst>
          </p:cNvPr>
          <p:cNvCxnSpPr/>
          <p:nvPr/>
        </p:nvCxnSpPr>
        <p:spPr>
          <a:xfrm>
            <a:off x="7010854" y="2476500"/>
            <a:ext cx="0" cy="151447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ruta 11">
            <a:extLst>
              <a:ext uri="{FF2B5EF4-FFF2-40B4-BE49-F238E27FC236}">
                <a16:creationId xmlns:a16="http://schemas.microsoft.com/office/drawing/2014/main" xmlns="" id="{EB86CDC8-F2DB-FD49-B657-A4CF2EC05E65}"/>
              </a:ext>
            </a:extLst>
          </p:cNvPr>
          <p:cNvSpPr txBox="1"/>
          <p:nvPr/>
        </p:nvSpPr>
        <p:spPr>
          <a:xfrm>
            <a:off x="3253014" y="4890766"/>
            <a:ext cx="31597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b="1" dirty="0">
                <a:solidFill>
                  <a:srgbClr val="002060"/>
                </a:solidFill>
              </a:rPr>
              <a:t>Ansvar för olika vårdyrkesgrupper  </a:t>
            </a:r>
          </a:p>
        </p:txBody>
      </p:sp>
      <p:cxnSp>
        <p:nvCxnSpPr>
          <p:cNvPr id="13" name="Rak pil 12">
            <a:extLst>
              <a:ext uri="{FF2B5EF4-FFF2-40B4-BE49-F238E27FC236}">
                <a16:creationId xmlns:a16="http://schemas.microsoft.com/office/drawing/2014/main" xmlns="" id="{AFD09E92-DFA3-CF4B-923A-16413995515F}"/>
              </a:ext>
            </a:extLst>
          </p:cNvPr>
          <p:cNvCxnSpPr>
            <a:cxnSpLocks/>
          </p:cNvCxnSpPr>
          <p:nvPr/>
        </p:nvCxnSpPr>
        <p:spPr>
          <a:xfrm>
            <a:off x="1795687" y="3195864"/>
            <a:ext cx="548640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ruta 13">
            <a:extLst>
              <a:ext uri="{FF2B5EF4-FFF2-40B4-BE49-F238E27FC236}">
                <a16:creationId xmlns:a16="http://schemas.microsoft.com/office/drawing/2014/main" xmlns="" id="{2EC041F4-EA20-C143-A381-1C9AD4F8D7AA}"/>
              </a:ext>
            </a:extLst>
          </p:cNvPr>
          <p:cNvSpPr txBox="1"/>
          <p:nvPr/>
        </p:nvSpPr>
        <p:spPr>
          <a:xfrm>
            <a:off x="7287079" y="2998621"/>
            <a:ext cx="16861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350" dirty="0">
                <a:solidFill>
                  <a:srgbClr val="FF0000"/>
                </a:solidFill>
              </a:rPr>
              <a:t>Integrerat medicinskt</a:t>
            </a:r>
          </a:p>
          <a:p>
            <a:pPr algn="ctr"/>
            <a:r>
              <a:rPr lang="sv-SE" sz="1350" dirty="0">
                <a:solidFill>
                  <a:srgbClr val="FF0000"/>
                </a:solidFill>
              </a:rPr>
              <a:t>ansvar för patienten</a:t>
            </a:r>
          </a:p>
          <a:p>
            <a:pPr algn="ctr"/>
            <a:endParaRPr lang="sv-SE" sz="1350" dirty="0">
              <a:solidFill>
                <a:srgbClr val="FF0000"/>
              </a:solidFill>
            </a:endParaRPr>
          </a:p>
          <a:p>
            <a:pPr algn="ctr"/>
            <a:r>
              <a:rPr lang="sv-SE" sz="1350" b="1" dirty="0">
                <a:solidFill>
                  <a:srgbClr val="FF0000"/>
                </a:solidFill>
              </a:rPr>
              <a:t>Ej reglerat</a:t>
            </a:r>
          </a:p>
        </p:txBody>
      </p:sp>
    </p:spTree>
    <p:extLst>
      <p:ext uri="{BB962C8B-B14F-4D97-AF65-F5344CB8AC3E}">
        <p14:creationId xmlns:p14="http://schemas.microsoft.com/office/powerpoint/2010/main" val="5053837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2481022" y="1437067"/>
            <a:ext cx="6095451" cy="35437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>
                <a:solidFill>
                  <a:srgbClr val="941100"/>
                </a:solidFill>
              </a:rPr>
              <a:t>Exempel på olämplig styrning av sjukvården</a:t>
            </a:r>
          </a:p>
          <a:p>
            <a:endParaRPr lang="sv-SE" sz="2400" b="1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400" dirty="0"/>
              <a:t>Fel utgångspunkt: Jämlik hälsa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400" dirty="0"/>
              <a:t>Fragmenterad sjukvård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400" dirty="0" err="1"/>
              <a:t>Adminstrativ</a:t>
            </a:r>
            <a:r>
              <a:rPr lang="sv-SE" sz="2400" dirty="0"/>
              <a:t> hydra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400" dirty="0"/>
              <a:t>Ingen reglering av medicinskt ansvar över tid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400" dirty="0" err="1">
                <a:solidFill>
                  <a:srgbClr val="0432FF"/>
                </a:solidFill>
              </a:rPr>
              <a:t>Mismatch</a:t>
            </a:r>
            <a:r>
              <a:rPr lang="sv-SE" sz="2400" dirty="0">
                <a:solidFill>
                  <a:srgbClr val="0432FF"/>
                </a:solidFill>
              </a:rPr>
              <a:t> innehåll och form</a:t>
            </a: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3"/>
          <a:srcRect t="4788" b="8796"/>
          <a:stretch/>
        </p:blipFill>
        <p:spPr>
          <a:xfrm>
            <a:off x="100519" y="145915"/>
            <a:ext cx="2302213" cy="161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9485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/>
        </p:nvSpPr>
        <p:spPr>
          <a:xfrm>
            <a:off x="3237866" y="5302339"/>
            <a:ext cx="3538148" cy="3231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sv-SE" sz="1500" b="1" dirty="0"/>
              <a:t>Ledning/styrning av hälso- och sjukvården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5409150" y="4761079"/>
            <a:ext cx="11074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Socialstyrelsen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4820816" y="4505770"/>
            <a:ext cx="4187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SKR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3139154" y="4757675"/>
            <a:ext cx="14935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Socialdepartementet</a:t>
            </a:r>
          </a:p>
        </p:txBody>
      </p:sp>
      <p:sp>
        <p:nvSpPr>
          <p:cNvPr id="12" name="textruta 11"/>
          <p:cNvSpPr txBox="1"/>
          <p:nvPr/>
        </p:nvSpPr>
        <p:spPr>
          <a:xfrm>
            <a:off x="3519494" y="1258491"/>
            <a:ext cx="2817181" cy="3231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sv-SE" sz="1500" b="1" dirty="0"/>
              <a:t>Hälso- och sjukvård samt omsorg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3417628" y="4292431"/>
            <a:ext cx="11953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Regionledningar</a:t>
            </a:r>
          </a:p>
        </p:txBody>
      </p:sp>
      <p:sp>
        <p:nvSpPr>
          <p:cNvPr id="14" name="textruta 13"/>
          <p:cNvSpPr txBox="1"/>
          <p:nvPr/>
        </p:nvSpPr>
        <p:spPr>
          <a:xfrm>
            <a:off x="5347022" y="4276555"/>
            <a:ext cx="14053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Kommunledningar  </a:t>
            </a:r>
          </a:p>
        </p:txBody>
      </p:sp>
      <p:sp>
        <p:nvSpPr>
          <p:cNvPr id="17" name="textruta 16"/>
          <p:cNvSpPr txBox="1"/>
          <p:nvPr/>
        </p:nvSpPr>
        <p:spPr>
          <a:xfrm>
            <a:off x="3379954" y="1855787"/>
            <a:ext cx="591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Läkare</a:t>
            </a:r>
          </a:p>
        </p:txBody>
      </p:sp>
      <p:sp>
        <p:nvSpPr>
          <p:cNvPr id="19" name="textruta 18"/>
          <p:cNvSpPr txBox="1"/>
          <p:nvPr/>
        </p:nvSpPr>
        <p:spPr>
          <a:xfrm>
            <a:off x="5875389" y="2419771"/>
            <a:ext cx="12173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Undersköterskor</a:t>
            </a:r>
          </a:p>
        </p:txBody>
      </p:sp>
      <p:sp>
        <p:nvSpPr>
          <p:cNvPr id="20" name="textruta 19"/>
          <p:cNvSpPr txBox="1"/>
          <p:nvPr/>
        </p:nvSpPr>
        <p:spPr>
          <a:xfrm>
            <a:off x="5192524" y="1902802"/>
            <a:ext cx="11674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Fysioterapeuter</a:t>
            </a:r>
          </a:p>
        </p:txBody>
      </p:sp>
      <p:sp>
        <p:nvSpPr>
          <p:cNvPr id="21" name="textruta 20"/>
          <p:cNvSpPr txBox="1"/>
          <p:nvPr/>
        </p:nvSpPr>
        <p:spPr>
          <a:xfrm>
            <a:off x="3769116" y="2504740"/>
            <a:ext cx="12608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Arbetsterapeuter</a:t>
            </a:r>
          </a:p>
        </p:txBody>
      </p:sp>
      <p:sp>
        <p:nvSpPr>
          <p:cNvPr id="22" name="textruta 21"/>
          <p:cNvSpPr txBox="1"/>
          <p:nvPr/>
        </p:nvSpPr>
        <p:spPr>
          <a:xfrm>
            <a:off x="4034356" y="2094871"/>
            <a:ext cx="1087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Sjuksköterskor</a:t>
            </a:r>
          </a:p>
        </p:txBody>
      </p:sp>
      <p:cxnSp>
        <p:nvCxnSpPr>
          <p:cNvPr id="29" name="Rak pil 28"/>
          <p:cNvCxnSpPr/>
          <p:nvPr/>
        </p:nvCxnSpPr>
        <p:spPr bwMode="auto">
          <a:xfrm rot="5400000">
            <a:off x="3755306" y="3388619"/>
            <a:ext cx="342900" cy="119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Rak pil 29"/>
          <p:cNvCxnSpPr/>
          <p:nvPr/>
        </p:nvCxnSpPr>
        <p:spPr bwMode="auto">
          <a:xfrm rot="5400000">
            <a:off x="4384552" y="3388619"/>
            <a:ext cx="342900" cy="119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Rak pil 30"/>
          <p:cNvCxnSpPr/>
          <p:nvPr/>
        </p:nvCxnSpPr>
        <p:spPr bwMode="auto">
          <a:xfrm rot="5400000">
            <a:off x="4956052" y="3388619"/>
            <a:ext cx="342900" cy="119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Rak pil 31"/>
          <p:cNvCxnSpPr/>
          <p:nvPr/>
        </p:nvCxnSpPr>
        <p:spPr bwMode="auto">
          <a:xfrm rot="5400000">
            <a:off x="5584702" y="3388619"/>
            <a:ext cx="342900" cy="119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ruta 34"/>
          <p:cNvSpPr txBox="1"/>
          <p:nvPr/>
        </p:nvSpPr>
        <p:spPr>
          <a:xfrm>
            <a:off x="888448" y="3788344"/>
            <a:ext cx="1362874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50" dirty="0">
                <a:solidFill>
                  <a:srgbClr val="800000"/>
                </a:solidFill>
              </a:rPr>
              <a:t>•  Nationella riktlinjer</a:t>
            </a:r>
          </a:p>
          <a:p>
            <a:r>
              <a:rPr lang="sv-SE" sz="1050" dirty="0">
                <a:solidFill>
                  <a:srgbClr val="800000"/>
                </a:solidFill>
              </a:rPr>
              <a:t>•  ”Satsningar” </a:t>
            </a:r>
          </a:p>
          <a:p>
            <a:r>
              <a:rPr lang="sv-SE" sz="1050" dirty="0">
                <a:solidFill>
                  <a:srgbClr val="800000"/>
                </a:solidFill>
              </a:rPr>
              <a:t>•  Partipolitik</a:t>
            </a:r>
          </a:p>
        </p:txBody>
      </p:sp>
      <p:cxnSp>
        <p:nvCxnSpPr>
          <p:cNvPr id="37" name="Rak 36"/>
          <p:cNvCxnSpPr/>
          <p:nvPr/>
        </p:nvCxnSpPr>
        <p:spPr bwMode="auto">
          <a:xfrm>
            <a:off x="1522429" y="3638303"/>
            <a:ext cx="5829300" cy="119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Rak pil 35">
            <a:extLst>
              <a:ext uri="{FF2B5EF4-FFF2-40B4-BE49-F238E27FC236}">
                <a16:creationId xmlns:a16="http://schemas.microsoft.com/office/drawing/2014/main" xmlns="" id="{4EF9464F-8F57-574E-85BD-DB697F2A12BC}"/>
              </a:ext>
            </a:extLst>
          </p:cNvPr>
          <p:cNvCxnSpPr/>
          <p:nvPr/>
        </p:nvCxnSpPr>
        <p:spPr bwMode="auto">
          <a:xfrm rot="5400000" flipH="1" flipV="1">
            <a:off x="3755306" y="3909056"/>
            <a:ext cx="342900" cy="119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Rak pil 37">
            <a:extLst>
              <a:ext uri="{FF2B5EF4-FFF2-40B4-BE49-F238E27FC236}">
                <a16:creationId xmlns:a16="http://schemas.microsoft.com/office/drawing/2014/main" xmlns="" id="{F74FFF01-4D47-C946-A948-EE46D256F3D9}"/>
              </a:ext>
            </a:extLst>
          </p:cNvPr>
          <p:cNvCxnSpPr/>
          <p:nvPr/>
        </p:nvCxnSpPr>
        <p:spPr bwMode="auto">
          <a:xfrm rot="5400000" flipH="1" flipV="1">
            <a:off x="4383956" y="3909056"/>
            <a:ext cx="342900" cy="119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Rak pil 38">
            <a:extLst>
              <a:ext uri="{FF2B5EF4-FFF2-40B4-BE49-F238E27FC236}">
                <a16:creationId xmlns:a16="http://schemas.microsoft.com/office/drawing/2014/main" xmlns="" id="{2EEF771B-46CC-EC42-9EFD-8A9FED389B0F}"/>
              </a:ext>
            </a:extLst>
          </p:cNvPr>
          <p:cNvCxnSpPr/>
          <p:nvPr/>
        </p:nvCxnSpPr>
        <p:spPr bwMode="auto">
          <a:xfrm rot="5400000" flipH="1" flipV="1">
            <a:off x="4955456" y="3909056"/>
            <a:ext cx="342900" cy="119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Rak pil 39">
            <a:extLst>
              <a:ext uri="{FF2B5EF4-FFF2-40B4-BE49-F238E27FC236}">
                <a16:creationId xmlns:a16="http://schemas.microsoft.com/office/drawing/2014/main" xmlns="" id="{208482B3-2A5B-EA48-A1B0-E226899BA021}"/>
              </a:ext>
            </a:extLst>
          </p:cNvPr>
          <p:cNvCxnSpPr/>
          <p:nvPr/>
        </p:nvCxnSpPr>
        <p:spPr bwMode="auto">
          <a:xfrm rot="5400000" flipH="1" flipV="1">
            <a:off x="5584106" y="3909056"/>
            <a:ext cx="342900" cy="119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ruta 40">
            <a:extLst>
              <a:ext uri="{FF2B5EF4-FFF2-40B4-BE49-F238E27FC236}">
                <a16:creationId xmlns:a16="http://schemas.microsoft.com/office/drawing/2014/main" xmlns="" id="{C99ABBF3-B1F1-2449-A11E-4BA795BED018}"/>
              </a:ext>
            </a:extLst>
          </p:cNvPr>
          <p:cNvSpPr txBox="1"/>
          <p:nvPr/>
        </p:nvSpPr>
        <p:spPr>
          <a:xfrm>
            <a:off x="888449" y="2911305"/>
            <a:ext cx="2316660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50" dirty="0">
                <a:solidFill>
                  <a:srgbClr val="800000"/>
                </a:solidFill>
              </a:rPr>
              <a:t>•  Vetenskap och beprövad erfarenhet </a:t>
            </a:r>
          </a:p>
          <a:p>
            <a:r>
              <a:rPr lang="sv-SE" sz="1050" dirty="0">
                <a:solidFill>
                  <a:srgbClr val="800000"/>
                </a:solidFill>
              </a:rPr>
              <a:t>•  Incidentrapporter</a:t>
            </a:r>
          </a:p>
          <a:p>
            <a:r>
              <a:rPr lang="sv-SE" sz="1050" dirty="0">
                <a:solidFill>
                  <a:srgbClr val="800000"/>
                </a:solidFill>
              </a:rPr>
              <a:t>•  Anmälningar </a:t>
            </a:r>
            <a:r>
              <a:rPr lang="sv-SE" sz="900" dirty="0">
                <a:solidFill>
                  <a:srgbClr val="800000"/>
                </a:solidFill>
              </a:rPr>
              <a:t>(patientnämnder, IVO)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xmlns="" id="{5C91DC6B-631D-254C-A65A-37258239BBB4}"/>
              </a:ext>
            </a:extLst>
          </p:cNvPr>
          <p:cNvSpPr txBox="1"/>
          <p:nvPr/>
        </p:nvSpPr>
        <p:spPr>
          <a:xfrm>
            <a:off x="7447167" y="3441279"/>
            <a:ext cx="1111073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sv-SE" dirty="0" err="1">
                <a:solidFill>
                  <a:srgbClr val="FF0000"/>
                </a:solidFill>
              </a:rPr>
              <a:t>Mismatch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28" name="textruta 27">
            <a:extLst>
              <a:ext uri="{FF2B5EF4-FFF2-40B4-BE49-F238E27FC236}">
                <a16:creationId xmlns:a16="http://schemas.microsoft.com/office/drawing/2014/main" xmlns="" id="{B33F93C6-0830-B740-BB06-47DCB786DD1C}"/>
              </a:ext>
            </a:extLst>
          </p:cNvPr>
          <p:cNvSpPr txBox="1"/>
          <p:nvPr/>
        </p:nvSpPr>
        <p:spPr>
          <a:xfrm>
            <a:off x="1067529" y="4604324"/>
            <a:ext cx="111703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350" b="1" dirty="0">
                <a:solidFill>
                  <a:srgbClr val="0000FF"/>
                </a:solidFill>
              </a:rPr>
              <a:t>Grupp-nivå</a:t>
            </a:r>
          </a:p>
          <a:p>
            <a:pPr algn="ctr"/>
            <a:r>
              <a:rPr lang="sv-SE" sz="1350" dirty="0"/>
              <a:t>vårdens form</a:t>
            </a:r>
          </a:p>
        </p:txBody>
      </p:sp>
      <p:sp>
        <p:nvSpPr>
          <p:cNvPr id="33" name="textruta 32">
            <a:extLst>
              <a:ext uri="{FF2B5EF4-FFF2-40B4-BE49-F238E27FC236}">
                <a16:creationId xmlns:a16="http://schemas.microsoft.com/office/drawing/2014/main" xmlns="" id="{C32BF183-C415-E94C-97A8-F04521D6032A}"/>
              </a:ext>
            </a:extLst>
          </p:cNvPr>
          <p:cNvSpPr txBox="1"/>
          <p:nvPr/>
        </p:nvSpPr>
        <p:spPr>
          <a:xfrm>
            <a:off x="1072386" y="2039847"/>
            <a:ext cx="134190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350" b="1" dirty="0">
                <a:solidFill>
                  <a:srgbClr val="0000FF"/>
                </a:solidFill>
              </a:rPr>
              <a:t>Individ-nivå</a:t>
            </a:r>
          </a:p>
          <a:p>
            <a:pPr algn="ctr"/>
            <a:r>
              <a:rPr lang="sv-SE" sz="1350" dirty="0"/>
              <a:t>vårdens innehåll</a:t>
            </a:r>
          </a:p>
        </p:txBody>
      </p:sp>
    </p:spTree>
    <p:extLst>
      <p:ext uri="{BB962C8B-B14F-4D97-AF65-F5344CB8AC3E}">
        <p14:creationId xmlns:p14="http://schemas.microsoft.com/office/powerpoint/2010/main" val="24855064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2481022" y="1437067"/>
            <a:ext cx="6095451" cy="35437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>
                <a:solidFill>
                  <a:srgbClr val="941100"/>
                </a:solidFill>
              </a:rPr>
              <a:t>Exempel på olämplig styrning av sjukvården</a:t>
            </a:r>
          </a:p>
          <a:p>
            <a:endParaRPr lang="sv-SE" sz="2400" b="1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400" dirty="0"/>
              <a:t>Fel utgångspunkt: Jämlik hälsa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400" dirty="0"/>
              <a:t>Fragmenterad sjukvård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400" dirty="0" err="1"/>
              <a:t>Adminstrativ</a:t>
            </a:r>
            <a:r>
              <a:rPr lang="sv-SE" sz="2400" dirty="0"/>
              <a:t> hydra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400" dirty="0"/>
              <a:t>Ingen reglering av medicinskt ansvar över tid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400" dirty="0" err="1"/>
              <a:t>Mismatch</a:t>
            </a:r>
            <a:r>
              <a:rPr lang="sv-SE" sz="2400" dirty="0"/>
              <a:t> innehåll och form</a:t>
            </a: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3"/>
          <a:srcRect t="4788" b="8796"/>
          <a:stretch/>
        </p:blipFill>
        <p:spPr>
          <a:xfrm>
            <a:off x="100519" y="145915"/>
            <a:ext cx="2302213" cy="161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5469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67000">
              <a:srgbClr val="270508"/>
            </a:gs>
            <a:gs pos="100000">
              <a:srgbClr val="FFFF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457200" y="1447800"/>
            <a:ext cx="28194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sv-SE" sz="3200">
                <a:solidFill>
                  <a:srgbClr val="EBCF2D"/>
                </a:solidFill>
                <a:latin typeface="Times" charset="0"/>
              </a:rPr>
              <a:t>				   </a:t>
            </a: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2315028" y="1952448"/>
            <a:ext cx="5675086" cy="2968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sv-SE" sz="2000" b="1" dirty="0">
                <a:solidFill>
                  <a:srgbClr val="FFC000"/>
                </a:solidFill>
              </a:rPr>
              <a:t>Resultat av den olämpliga styrningen</a:t>
            </a:r>
          </a:p>
          <a:p>
            <a:endParaRPr lang="sv-SE" sz="2000" dirty="0">
              <a:solidFill>
                <a:srgbClr val="9411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000" b="1" dirty="0">
                <a:solidFill>
                  <a:schemeClr val="bg1"/>
                </a:solidFill>
              </a:rPr>
              <a:t>Kris i sjukvården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000" b="1" dirty="0">
                <a:solidFill>
                  <a:schemeClr val="bg1"/>
                </a:solidFill>
              </a:rPr>
              <a:t>Onödigt låg vårdkvalitet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000" b="1" dirty="0">
                <a:solidFill>
                  <a:schemeClr val="bg1"/>
                </a:solidFill>
              </a:rPr>
              <a:t>Onödigt höga kostnader	</a:t>
            </a:r>
          </a:p>
          <a:p>
            <a:pPr>
              <a:lnSpc>
                <a:spcPct val="150000"/>
              </a:lnSpc>
            </a:pPr>
            <a:r>
              <a:rPr lang="sv-SE" sz="2000" dirty="0">
                <a:solidFill>
                  <a:schemeClr val="bg1"/>
                </a:solidFill>
              </a:rPr>
              <a:t>		Total kostnad ≈ 500 miljarder kr/år</a:t>
            </a:r>
          </a:p>
          <a:p>
            <a:pPr>
              <a:lnSpc>
                <a:spcPct val="150000"/>
              </a:lnSpc>
            </a:pPr>
            <a:r>
              <a:rPr lang="sv-SE" sz="2000" dirty="0">
                <a:solidFill>
                  <a:schemeClr val="bg1"/>
                </a:solidFill>
              </a:rPr>
              <a:t>		Stort svinn - &gt; 30 % svinn?</a:t>
            </a:r>
          </a:p>
        </p:txBody>
      </p:sp>
    </p:spTree>
    <p:extLst>
      <p:ext uri="{BB962C8B-B14F-4D97-AF65-F5344CB8AC3E}">
        <p14:creationId xmlns:p14="http://schemas.microsoft.com/office/powerpoint/2010/main" val="39175843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xmlns="" id="{3962E445-CA90-FD47-AC2E-C5319D6C0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712" y="220257"/>
            <a:ext cx="7351493" cy="5881195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xmlns="" id="{E337B9ED-A513-FE4B-9966-E4B52016BA13}"/>
              </a:ext>
            </a:extLst>
          </p:cNvPr>
          <p:cNvSpPr txBox="1"/>
          <p:nvPr/>
        </p:nvSpPr>
        <p:spPr>
          <a:xfrm>
            <a:off x="2943435" y="6216841"/>
            <a:ext cx="3466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hlinkClick r:id="rId3"/>
              </a:rPr>
              <a:t>www.network-styrning.com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328502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xmlns="" id="{8DBA0B1E-ED75-594C-9CD1-887024C9A8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386" t="1112" r="25840"/>
          <a:stretch/>
        </p:blipFill>
        <p:spPr>
          <a:xfrm>
            <a:off x="224769" y="547056"/>
            <a:ext cx="4447656" cy="5783944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xmlns="" id="{E337B9ED-A513-FE4B-9966-E4B52016BA13}"/>
              </a:ext>
            </a:extLst>
          </p:cNvPr>
          <p:cNvSpPr txBox="1"/>
          <p:nvPr/>
        </p:nvSpPr>
        <p:spPr>
          <a:xfrm>
            <a:off x="5490692" y="2864041"/>
            <a:ext cx="34660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>
              <a:hlinkClick r:id="rId3"/>
            </a:endParaRPr>
          </a:p>
          <a:p>
            <a:r>
              <a:rPr lang="sv-SE" dirty="0">
                <a:hlinkClick r:id="rId3"/>
              </a:rPr>
              <a:t>www.network-styrning.com</a:t>
            </a:r>
            <a:endParaRPr lang="sv-SE" dirty="0"/>
          </a:p>
          <a:p>
            <a:endParaRPr lang="sv-SE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xmlns="" id="{46C87B0C-9933-DC43-871B-8113643ECE39}"/>
              </a:ext>
            </a:extLst>
          </p:cNvPr>
          <p:cNvSpPr txBox="1"/>
          <p:nvPr/>
        </p:nvSpPr>
        <p:spPr>
          <a:xfrm>
            <a:off x="4795796" y="2460171"/>
            <a:ext cx="41609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b="1" dirty="0">
                <a:solidFill>
                  <a:srgbClr val="941100"/>
                </a:solidFill>
              </a:rPr>
              <a:t>Nätverket mot olämplig styrning av sjukvården</a:t>
            </a:r>
          </a:p>
        </p:txBody>
      </p:sp>
    </p:spTree>
    <p:extLst>
      <p:ext uri="{BB962C8B-B14F-4D97-AF65-F5344CB8AC3E}">
        <p14:creationId xmlns:p14="http://schemas.microsoft.com/office/powerpoint/2010/main" val="10473250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xmlns="" id="{F2900D1F-D60C-964D-915D-78D7824AA1E2}"/>
              </a:ext>
            </a:extLst>
          </p:cNvPr>
          <p:cNvSpPr txBox="1"/>
          <p:nvPr/>
        </p:nvSpPr>
        <p:spPr>
          <a:xfrm>
            <a:off x="1676399" y="1973943"/>
            <a:ext cx="6275629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b="1" dirty="0">
                <a:solidFill>
                  <a:srgbClr val="941100"/>
                </a:solidFill>
              </a:rPr>
              <a:t>					Några uppslag</a:t>
            </a:r>
          </a:p>
          <a:p>
            <a:endParaRPr lang="sv-SE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/>
              <a:t>Inga nya utredningar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/>
              <a:t>Information om sjukvårdens kärnverksamhet till medborgarna</a:t>
            </a:r>
          </a:p>
          <a:p>
            <a:pPr>
              <a:lnSpc>
                <a:spcPct val="150000"/>
              </a:lnSpc>
            </a:pPr>
            <a:r>
              <a:rPr lang="sv-SE" dirty="0"/>
              <a:t>		TV-serie – pedagogik, humor 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/>
              <a:t>Experimentverksamheter</a:t>
            </a:r>
          </a:p>
          <a:p>
            <a:endParaRPr lang="sv-SE" dirty="0"/>
          </a:p>
        </p:txBody>
      </p:sp>
      <p:sp>
        <p:nvSpPr>
          <p:cNvPr id="3" name="Ellips 2">
            <a:extLst>
              <a:ext uri="{FF2B5EF4-FFF2-40B4-BE49-F238E27FC236}">
                <a16:creationId xmlns:a16="http://schemas.microsoft.com/office/drawing/2014/main" xmlns="" id="{7321F70E-F4A8-7048-9C53-4ED2717227E8}"/>
              </a:ext>
            </a:extLst>
          </p:cNvPr>
          <p:cNvSpPr/>
          <p:nvPr/>
        </p:nvSpPr>
        <p:spPr>
          <a:xfrm>
            <a:off x="1204785" y="2897662"/>
            <a:ext cx="7290486" cy="93911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01017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3643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Bana väg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2414"/>
            <a:ext cx="9066352" cy="610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749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xmlns="" id="{6163B4A0-E8F6-254A-9795-27F268E443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19" y="777553"/>
            <a:ext cx="8609100" cy="5050972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xmlns="" id="{4FBE9C70-AAB1-F441-95F9-AFE84A1E2C24}"/>
              </a:ext>
            </a:extLst>
          </p:cNvPr>
          <p:cNvSpPr txBox="1"/>
          <p:nvPr/>
        </p:nvSpPr>
        <p:spPr>
          <a:xfrm>
            <a:off x="7408501" y="5990252"/>
            <a:ext cx="1698172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sv-SE" sz="1600" dirty="0">
                <a:solidFill>
                  <a:schemeClr val="bg1"/>
                </a:solidFill>
              </a:rPr>
              <a:t>Akner G</a:t>
            </a:r>
          </a:p>
          <a:p>
            <a:r>
              <a:rPr lang="sv-SE" sz="1600" dirty="0">
                <a:solidFill>
                  <a:schemeClr val="bg1"/>
                </a:solidFill>
              </a:rPr>
              <a:t>Dagens Nyheter</a:t>
            </a:r>
          </a:p>
          <a:p>
            <a:r>
              <a:rPr lang="sv-SE" sz="1600" dirty="0">
                <a:solidFill>
                  <a:schemeClr val="bg1"/>
                </a:solidFill>
              </a:rPr>
              <a:t>201022</a:t>
            </a:r>
          </a:p>
        </p:txBody>
      </p:sp>
    </p:spTree>
    <p:extLst>
      <p:ext uri="{BB962C8B-B14F-4D97-AF65-F5344CB8AC3E}">
        <p14:creationId xmlns:p14="http://schemas.microsoft.com/office/powerpoint/2010/main" val="34732060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xmlns="" id="{6D2CC3D2-0124-7E4D-B50E-FEFDCC084B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01" b="7317"/>
          <a:stretch/>
        </p:blipFill>
        <p:spPr>
          <a:xfrm>
            <a:off x="1368223" y="111511"/>
            <a:ext cx="5305141" cy="6646127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xmlns="" id="{29511004-0002-6F40-9EE6-B54CEBB01644}"/>
              </a:ext>
            </a:extLst>
          </p:cNvPr>
          <p:cNvSpPr txBox="1"/>
          <p:nvPr/>
        </p:nvSpPr>
        <p:spPr>
          <a:xfrm>
            <a:off x="7393257" y="5971245"/>
            <a:ext cx="1699504" cy="83099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sv-SE" sz="1600" dirty="0">
                <a:solidFill>
                  <a:schemeClr val="bg1"/>
                </a:solidFill>
              </a:rPr>
              <a:t>Akner G</a:t>
            </a:r>
          </a:p>
          <a:p>
            <a:r>
              <a:rPr lang="sv-SE" sz="1600" dirty="0">
                <a:solidFill>
                  <a:schemeClr val="bg1"/>
                </a:solidFill>
              </a:rPr>
              <a:t>Läkartidningen </a:t>
            </a:r>
          </a:p>
          <a:p>
            <a:r>
              <a:rPr lang="sv-SE" sz="1600" dirty="0">
                <a:solidFill>
                  <a:schemeClr val="bg1"/>
                </a:solidFill>
              </a:rPr>
              <a:t>2017; 114: 1850-2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xmlns="" id="{BA2F370E-6F92-DA43-A5BC-6BA669C0646F}"/>
              </a:ext>
            </a:extLst>
          </p:cNvPr>
          <p:cNvSpPr txBox="1"/>
          <p:nvPr/>
        </p:nvSpPr>
        <p:spPr>
          <a:xfrm>
            <a:off x="6706817" y="2211659"/>
            <a:ext cx="2408673" cy="22701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v-SE" sz="1600" dirty="0">
                <a:solidFill>
                  <a:srgbClr val="941100"/>
                </a:solidFill>
              </a:rPr>
              <a:t>Här har jag placerat mig </a:t>
            </a:r>
          </a:p>
          <a:p>
            <a:pPr>
              <a:lnSpc>
                <a:spcPct val="150000"/>
              </a:lnSpc>
            </a:pPr>
            <a:r>
              <a:rPr lang="sv-SE" sz="1600" dirty="0">
                <a:solidFill>
                  <a:srgbClr val="941100"/>
                </a:solidFill>
              </a:rPr>
              <a:t>i framtiden och visar hur </a:t>
            </a:r>
          </a:p>
          <a:p>
            <a:pPr>
              <a:lnSpc>
                <a:spcPct val="150000"/>
              </a:lnSpc>
            </a:pPr>
            <a:r>
              <a:rPr lang="sv-SE" sz="1600" dirty="0">
                <a:solidFill>
                  <a:srgbClr val="941100"/>
                </a:solidFill>
              </a:rPr>
              <a:t>man på ett i princip enkelt </a:t>
            </a:r>
          </a:p>
          <a:p>
            <a:pPr>
              <a:lnSpc>
                <a:spcPct val="150000"/>
              </a:lnSpc>
            </a:pPr>
            <a:r>
              <a:rPr lang="sv-SE" sz="1600" dirty="0">
                <a:solidFill>
                  <a:srgbClr val="941100"/>
                </a:solidFill>
              </a:rPr>
              <a:t>sätt löst många av de </a:t>
            </a:r>
          </a:p>
          <a:p>
            <a:pPr>
              <a:lnSpc>
                <a:spcPct val="150000"/>
              </a:lnSpc>
            </a:pPr>
            <a:r>
              <a:rPr lang="sv-SE" sz="1600" dirty="0">
                <a:solidFill>
                  <a:srgbClr val="941100"/>
                </a:solidFill>
              </a:rPr>
              <a:t>problem som gäckade oss </a:t>
            </a:r>
          </a:p>
          <a:p>
            <a:pPr>
              <a:lnSpc>
                <a:spcPct val="150000"/>
              </a:lnSpc>
            </a:pPr>
            <a:r>
              <a:rPr lang="sv-SE" sz="1600" dirty="0">
                <a:solidFill>
                  <a:srgbClr val="941100"/>
                </a:solidFill>
              </a:rPr>
              <a:t>i början av 2000-talet. </a:t>
            </a:r>
          </a:p>
        </p:txBody>
      </p:sp>
    </p:spTree>
    <p:extLst>
      <p:ext uri="{BB962C8B-B14F-4D97-AF65-F5344CB8AC3E}">
        <p14:creationId xmlns:p14="http://schemas.microsoft.com/office/powerpoint/2010/main" val="21824942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xmlns="" id="{40C2DE77-55AE-E743-9FC0-88F888492EE2}"/>
              </a:ext>
            </a:extLst>
          </p:cNvPr>
          <p:cNvSpPr/>
          <p:nvPr/>
        </p:nvSpPr>
        <p:spPr>
          <a:xfrm>
            <a:off x="5358540" y="1024847"/>
            <a:ext cx="2324746" cy="132510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500" b="1" dirty="0"/>
              <a:t>Akutsjukhus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476573" y="3421163"/>
            <a:ext cx="446351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rgbClr val="941100"/>
                </a:solidFill>
              </a:rPr>
              <a:t>Organisation</a:t>
            </a:r>
          </a:p>
          <a:p>
            <a:endParaRPr lang="sv-SE" sz="1500" dirty="0"/>
          </a:p>
        </p:txBody>
      </p:sp>
      <p:sp>
        <p:nvSpPr>
          <p:cNvPr id="6" name="Ellips 5"/>
          <p:cNvSpPr/>
          <p:nvPr/>
        </p:nvSpPr>
        <p:spPr>
          <a:xfrm>
            <a:off x="2824565" y="3193619"/>
            <a:ext cx="2801320" cy="2278252"/>
          </a:xfrm>
          <a:prstGeom prst="ellipse">
            <a:avLst/>
          </a:prstGeom>
          <a:solidFill>
            <a:srgbClr val="FFCB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500" u="sng" dirty="0">
                <a:solidFill>
                  <a:srgbClr val="941100"/>
                </a:solidFill>
              </a:rPr>
              <a:t>H</a:t>
            </a:r>
            <a:r>
              <a:rPr lang="sv-SE" sz="1500" dirty="0">
                <a:solidFill>
                  <a:srgbClr val="941100"/>
                </a:solidFill>
              </a:rPr>
              <a:t>älso</a:t>
            </a:r>
            <a:r>
              <a:rPr lang="sv-SE" sz="1500" u="sng" dirty="0">
                <a:solidFill>
                  <a:srgbClr val="941100"/>
                </a:solidFill>
              </a:rPr>
              <a:t>v</a:t>
            </a:r>
            <a:r>
              <a:rPr lang="sv-SE" sz="1500" dirty="0">
                <a:solidFill>
                  <a:srgbClr val="941100"/>
                </a:solidFill>
              </a:rPr>
              <a:t>årds</a:t>
            </a:r>
            <a:r>
              <a:rPr lang="sv-SE" sz="1500" u="sng" dirty="0">
                <a:solidFill>
                  <a:srgbClr val="941100"/>
                </a:solidFill>
              </a:rPr>
              <a:t>o</a:t>
            </a:r>
            <a:r>
              <a:rPr lang="sv-SE" sz="1500" dirty="0">
                <a:solidFill>
                  <a:srgbClr val="941100"/>
                </a:solidFill>
              </a:rPr>
              <a:t>rganisation</a:t>
            </a:r>
          </a:p>
          <a:p>
            <a:pPr algn="ctr"/>
            <a:r>
              <a:rPr lang="sv-SE" sz="1500" dirty="0">
                <a:solidFill>
                  <a:srgbClr val="941100"/>
                </a:solidFill>
              </a:rPr>
              <a:t>(HVO)</a:t>
            </a:r>
          </a:p>
        </p:txBody>
      </p:sp>
      <p:cxnSp>
        <p:nvCxnSpPr>
          <p:cNvPr id="5" name="Rak pil 4"/>
          <p:cNvCxnSpPr/>
          <p:nvPr/>
        </p:nvCxnSpPr>
        <p:spPr>
          <a:xfrm flipV="1">
            <a:off x="4695987" y="2089366"/>
            <a:ext cx="1081007" cy="1464590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ktangel 12"/>
          <p:cNvSpPr/>
          <p:nvPr/>
        </p:nvSpPr>
        <p:spPr>
          <a:xfrm>
            <a:off x="2737388" y="5012733"/>
            <a:ext cx="2801320" cy="918275"/>
          </a:xfrm>
          <a:prstGeom prst="rect">
            <a:avLst/>
          </a:prstGeom>
          <a:solidFill>
            <a:srgbClr val="FFCB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350" dirty="0" err="1">
                <a:solidFill>
                  <a:srgbClr val="941100"/>
                </a:solidFill>
              </a:rPr>
              <a:t>HVO:s</a:t>
            </a:r>
            <a:r>
              <a:rPr lang="sv-SE" sz="1350" dirty="0">
                <a:solidFill>
                  <a:srgbClr val="941100"/>
                </a:solidFill>
              </a:rPr>
              <a:t> egen slutenvård</a:t>
            </a:r>
          </a:p>
        </p:txBody>
      </p:sp>
      <p:cxnSp>
        <p:nvCxnSpPr>
          <p:cNvPr id="15" name="Rak pil 14"/>
          <p:cNvCxnSpPr/>
          <p:nvPr/>
        </p:nvCxnSpPr>
        <p:spPr>
          <a:xfrm flipV="1">
            <a:off x="4138047" y="4741937"/>
            <a:ext cx="0" cy="601960"/>
          </a:xfrm>
          <a:prstGeom prst="straightConnector1">
            <a:avLst/>
          </a:prstGeom>
          <a:ln w="57150">
            <a:solidFill>
              <a:srgbClr val="9411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ruta 1"/>
          <p:cNvSpPr txBox="1"/>
          <p:nvPr/>
        </p:nvSpPr>
        <p:spPr>
          <a:xfrm>
            <a:off x="5328603" y="2720296"/>
            <a:ext cx="239328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350" dirty="0">
                <a:solidFill>
                  <a:srgbClr val="941100"/>
                </a:solidFill>
              </a:rPr>
              <a:t>Samarbete med specialiserade </a:t>
            </a:r>
          </a:p>
          <a:p>
            <a:r>
              <a:rPr lang="sv-SE" sz="1350" dirty="0">
                <a:solidFill>
                  <a:srgbClr val="941100"/>
                </a:solidFill>
              </a:rPr>
              <a:t>sjukhusläkare och vårdpersonal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201077" y="4032662"/>
            <a:ext cx="2459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rgbClr val="FF0000"/>
                </a:solidFill>
              </a:rPr>
              <a:t>Vid akuta hälsoproblem</a:t>
            </a:r>
          </a:p>
        </p:txBody>
      </p:sp>
      <p:sp>
        <p:nvSpPr>
          <p:cNvPr id="17" name="textruta 16"/>
          <p:cNvSpPr txBox="1"/>
          <p:nvPr/>
        </p:nvSpPr>
        <p:spPr>
          <a:xfrm>
            <a:off x="6052207" y="3635029"/>
            <a:ext cx="227979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500" b="1" dirty="0"/>
              <a:t>Självstyrande, profession</a:t>
            </a:r>
          </a:p>
          <a:p>
            <a:endParaRPr lang="sv-SE" sz="1500" b="1" dirty="0"/>
          </a:p>
          <a:p>
            <a:r>
              <a:rPr lang="sv-SE" sz="1500" b="1" dirty="0"/>
              <a:t>Bas i öppen vård</a:t>
            </a:r>
            <a:endParaRPr lang="sv-SE" sz="1500" dirty="0"/>
          </a:p>
          <a:p>
            <a:pPr marL="257175" indent="-257175">
              <a:buFont typeface="Arial" charset="0"/>
              <a:buChar char="•"/>
            </a:pPr>
            <a:r>
              <a:rPr lang="sv-SE" sz="1500" dirty="0"/>
              <a:t>Hembesök </a:t>
            </a:r>
          </a:p>
          <a:p>
            <a:pPr marL="257175" indent="-257175">
              <a:buFont typeface="Arial" charset="0"/>
              <a:buChar char="•"/>
            </a:pPr>
            <a:r>
              <a:rPr lang="sv-SE" sz="1500" dirty="0"/>
              <a:t>Virtuella konsultationer</a:t>
            </a:r>
          </a:p>
          <a:p>
            <a:pPr marL="257175" indent="-257175">
              <a:buFont typeface="Arial" charset="0"/>
              <a:buChar char="•"/>
            </a:pPr>
            <a:r>
              <a:rPr lang="sv-SE" sz="1500" dirty="0"/>
              <a:t>Mottagningsbesök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xmlns="" id="{71FFB527-DEDE-6649-A884-502AAECA6448}"/>
              </a:ext>
            </a:extLst>
          </p:cNvPr>
          <p:cNvSpPr txBox="1"/>
          <p:nvPr/>
        </p:nvSpPr>
        <p:spPr>
          <a:xfrm>
            <a:off x="2389397" y="1385285"/>
            <a:ext cx="1655644" cy="715581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sv-SE" sz="1350" dirty="0"/>
              <a:t>Högspecialiserade</a:t>
            </a:r>
          </a:p>
          <a:p>
            <a:pPr marL="214313" indent="-214313">
              <a:buFont typeface="Arial" charset="0"/>
              <a:buChar char="•"/>
            </a:pPr>
            <a:r>
              <a:rPr lang="sv-SE" sz="1350" dirty="0"/>
              <a:t>Utredningar</a:t>
            </a:r>
          </a:p>
          <a:p>
            <a:pPr marL="214313" indent="-214313">
              <a:buFont typeface="Arial" charset="0"/>
              <a:buChar char="•"/>
            </a:pPr>
            <a:r>
              <a:rPr lang="sv-SE" sz="1350" dirty="0"/>
              <a:t>Behandlingar</a:t>
            </a:r>
          </a:p>
        </p:txBody>
      </p:sp>
      <p:cxnSp>
        <p:nvCxnSpPr>
          <p:cNvPr id="18" name="Rak pil 17">
            <a:extLst>
              <a:ext uri="{FF2B5EF4-FFF2-40B4-BE49-F238E27FC236}">
                <a16:creationId xmlns:a16="http://schemas.microsoft.com/office/drawing/2014/main" xmlns="" id="{797F2132-9056-D649-B5A8-1EEC17DFB22D}"/>
              </a:ext>
            </a:extLst>
          </p:cNvPr>
          <p:cNvCxnSpPr>
            <a:cxnSpLocks/>
          </p:cNvCxnSpPr>
          <p:nvPr/>
        </p:nvCxnSpPr>
        <p:spPr>
          <a:xfrm flipV="1">
            <a:off x="4225225" y="1580244"/>
            <a:ext cx="971373" cy="334617"/>
          </a:xfrm>
          <a:prstGeom prst="straightConnector1">
            <a:avLst/>
          </a:prstGeom>
          <a:ln w="57150">
            <a:solidFill>
              <a:srgbClr val="008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pil 18">
            <a:extLst>
              <a:ext uri="{FF2B5EF4-FFF2-40B4-BE49-F238E27FC236}">
                <a16:creationId xmlns:a16="http://schemas.microsoft.com/office/drawing/2014/main" xmlns="" id="{8EE14F90-97C7-3C49-8475-181FED8BD373}"/>
              </a:ext>
            </a:extLst>
          </p:cNvPr>
          <p:cNvCxnSpPr>
            <a:cxnSpLocks/>
          </p:cNvCxnSpPr>
          <p:nvPr/>
        </p:nvCxnSpPr>
        <p:spPr>
          <a:xfrm>
            <a:off x="3292717" y="2202213"/>
            <a:ext cx="338528" cy="977753"/>
          </a:xfrm>
          <a:prstGeom prst="straightConnector1">
            <a:avLst/>
          </a:prstGeom>
          <a:ln w="57150">
            <a:solidFill>
              <a:srgbClr val="008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ruta 21">
            <a:extLst>
              <a:ext uri="{FF2B5EF4-FFF2-40B4-BE49-F238E27FC236}">
                <a16:creationId xmlns:a16="http://schemas.microsoft.com/office/drawing/2014/main" xmlns="" id="{2A430A97-1591-DC4D-A640-DE1EFC6E43A9}"/>
              </a:ext>
            </a:extLst>
          </p:cNvPr>
          <p:cNvSpPr txBox="1"/>
          <p:nvPr/>
        </p:nvSpPr>
        <p:spPr>
          <a:xfrm>
            <a:off x="7848440" y="1057504"/>
            <a:ext cx="1314695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/>
              <a:t>Exempel</a:t>
            </a:r>
          </a:p>
          <a:p>
            <a:pPr marL="214313" indent="-214313">
              <a:buFont typeface="Arial" charset="0"/>
              <a:buChar char="•"/>
            </a:pPr>
            <a:r>
              <a:rPr lang="sv-SE" sz="1350" dirty="0"/>
              <a:t>Stroke</a:t>
            </a:r>
          </a:p>
          <a:p>
            <a:pPr marL="214313" indent="-214313">
              <a:buFont typeface="Arial" charset="0"/>
              <a:buChar char="•"/>
            </a:pPr>
            <a:r>
              <a:rPr lang="sv-SE" sz="1350" dirty="0"/>
              <a:t>Infektioner</a:t>
            </a:r>
          </a:p>
          <a:p>
            <a:pPr marL="214313" indent="-214313">
              <a:buFont typeface="Arial" charset="0"/>
              <a:buChar char="•"/>
            </a:pPr>
            <a:r>
              <a:rPr lang="sv-SE" sz="1350" dirty="0"/>
              <a:t>Kirurgi</a:t>
            </a:r>
          </a:p>
          <a:p>
            <a:pPr marL="214313" indent="-214313">
              <a:buFont typeface="Arial" charset="0"/>
              <a:buChar char="•"/>
            </a:pPr>
            <a:r>
              <a:rPr lang="sv-SE" sz="1350" dirty="0"/>
              <a:t>Olyckor</a:t>
            </a:r>
          </a:p>
          <a:p>
            <a:pPr marL="214313" indent="-214313">
              <a:buFont typeface="Arial" charset="0"/>
              <a:buChar char="•"/>
            </a:pPr>
            <a:r>
              <a:rPr lang="sv-SE" sz="1350" dirty="0"/>
              <a:t>”Blåljus”</a:t>
            </a:r>
          </a:p>
        </p:txBody>
      </p:sp>
    </p:spTree>
    <p:extLst>
      <p:ext uri="{BB962C8B-B14F-4D97-AF65-F5344CB8AC3E}">
        <p14:creationId xmlns:p14="http://schemas.microsoft.com/office/powerpoint/2010/main" val="18843065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794" name="Picture 14"/>
          <p:cNvPicPr>
            <a:picLocks noChangeAspect="1" noChangeArrowheads="1"/>
          </p:cNvPicPr>
          <p:nvPr/>
        </p:nvPicPr>
        <p:blipFill>
          <a:blip r:embed="rId3">
            <a:lum bright="-10000"/>
          </a:blip>
          <a:srcRect b="11111"/>
          <a:stretch>
            <a:fillRect/>
          </a:stretch>
        </p:blipFill>
        <p:spPr bwMode="auto">
          <a:xfrm>
            <a:off x="0" y="0"/>
            <a:ext cx="1828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7795" name="Text Box 3"/>
          <p:cNvSpPr txBox="1">
            <a:spLocks noChangeArrowheads="1"/>
          </p:cNvSpPr>
          <p:nvPr/>
        </p:nvSpPr>
        <p:spPr bwMode="auto">
          <a:xfrm>
            <a:off x="3347864" y="1556792"/>
            <a:ext cx="4724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sv-SE" sz="4000" dirty="0">
                <a:solidFill>
                  <a:srgbClr val="FFBD10"/>
                </a:solidFill>
                <a:latin typeface="Times" charset="0"/>
              </a:rPr>
              <a:t>Tack för ordet!</a:t>
            </a:r>
            <a:r>
              <a:rPr lang="sv-SE" sz="4000" dirty="0">
                <a:latin typeface="Times" charset="0"/>
              </a:rPr>
              <a:t> </a:t>
            </a:r>
          </a:p>
        </p:txBody>
      </p:sp>
      <p:pic>
        <p:nvPicPr>
          <p:cNvPr id="417797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143000"/>
            <a:ext cx="13811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7799" name="Text Box 12"/>
          <p:cNvSpPr txBox="1">
            <a:spLocks noChangeArrowheads="1"/>
          </p:cNvSpPr>
          <p:nvPr/>
        </p:nvSpPr>
        <p:spPr bwMode="auto">
          <a:xfrm>
            <a:off x="3414713" y="3352800"/>
            <a:ext cx="165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sv-SE">
                <a:latin typeface="Times" charset="0"/>
              </a:rPr>
              <a:t>www.www.</a:t>
            </a:r>
          </a:p>
        </p:txBody>
      </p:sp>
      <p:sp>
        <p:nvSpPr>
          <p:cNvPr id="417800" name="Text Box 13"/>
          <p:cNvSpPr txBox="1">
            <a:spLocks noChangeArrowheads="1"/>
          </p:cNvSpPr>
          <p:nvPr/>
        </p:nvSpPr>
        <p:spPr bwMode="auto">
          <a:xfrm>
            <a:off x="3275856" y="5949280"/>
            <a:ext cx="4775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sv-SE" sz="2800" dirty="0">
                <a:solidFill>
                  <a:srgbClr val="E78308"/>
                </a:solidFill>
                <a:latin typeface="Times" charset="0"/>
              </a:rPr>
              <a:t>Hemsida: </a:t>
            </a:r>
            <a:r>
              <a:rPr lang="sv-SE" sz="2800" dirty="0">
                <a:solidFill>
                  <a:srgbClr val="E78308"/>
                </a:solidFill>
                <a:latin typeface="Times" charset="0"/>
                <a:hlinkClick r:id="rId5"/>
              </a:rPr>
              <a:t>www.gunnar-akner.se</a:t>
            </a:r>
            <a:endParaRPr lang="sv-SE" sz="2800" dirty="0">
              <a:solidFill>
                <a:srgbClr val="E78308"/>
              </a:solidFill>
              <a:latin typeface="Times" charset="0"/>
            </a:endParaRPr>
          </a:p>
        </p:txBody>
      </p:sp>
      <p:pic>
        <p:nvPicPr>
          <p:cNvPr id="9" name="Bildobjekt 4" descr="Foto GA 080524.jpg"/>
          <p:cNvPicPr>
            <a:picLocks noChangeAspect="1"/>
          </p:cNvPicPr>
          <p:nvPr/>
        </p:nvPicPr>
        <p:blipFill>
          <a:blip r:embed="rId6"/>
          <a:srcRect b="32846"/>
          <a:stretch>
            <a:fillRect/>
          </a:stretch>
        </p:blipFill>
        <p:spPr bwMode="auto">
          <a:xfrm>
            <a:off x="153194" y="3429000"/>
            <a:ext cx="1583531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4048" y="2708920"/>
            <a:ext cx="3528392" cy="275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049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xmlns="" id="{638F2816-1704-784C-8627-758070A6CFFF}"/>
              </a:ext>
            </a:extLst>
          </p:cNvPr>
          <p:cNvSpPr txBox="1"/>
          <p:nvPr/>
        </p:nvSpPr>
        <p:spPr>
          <a:xfrm>
            <a:off x="3676073" y="3029527"/>
            <a:ext cx="1521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>
                <a:solidFill>
                  <a:srgbClr val="941100"/>
                </a:solidFill>
              </a:rPr>
              <a:t>Demografi</a:t>
            </a:r>
          </a:p>
        </p:txBody>
      </p:sp>
    </p:spTree>
    <p:extLst>
      <p:ext uri="{BB962C8B-B14F-4D97-AF65-F5344CB8AC3E}">
        <p14:creationId xmlns:p14="http://schemas.microsoft.com/office/powerpoint/2010/main" val="105719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Demografi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914400"/>
            <a:ext cx="9144000" cy="4195132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2362200" y="685801"/>
            <a:ext cx="3810000" cy="3047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5" name="Ellips 4"/>
          <p:cNvSpPr/>
          <p:nvPr/>
        </p:nvSpPr>
        <p:spPr bwMode="auto">
          <a:xfrm>
            <a:off x="7758824" y="2402416"/>
            <a:ext cx="1008112" cy="36004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cxnSp>
        <p:nvCxnSpPr>
          <p:cNvPr id="7" name="Rak 6"/>
          <p:cNvCxnSpPr/>
          <p:nvPr/>
        </p:nvCxnSpPr>
        <p:spPr bwMode="auto">
          <a:xfrm>
            <a:off x="2555776" y="1700808"/>
            <a:ext cx="0" cy="295232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Rak 7"/>
          <p:cNvCxnSpPr/>
          <p:nvPr/>
        </p:nvCxnSpPr>
        <p:spPr bwMode="auto">
          <a:xfrm>
            <a:off x="5004048" y="1700808"/>
            <a:ext cx="0" cy="295232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ruta 8"/>
          <p:cNvSpPr txBox="1"/>
          <p:nvPr/>
        </p:nvSpPr>
        <p:spPr>
          <a:xfrm>
            <a:off x="1282467" y="5176039"/>
            <a:ext cx="60387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000" dirty="0">
                <a:solidFill>
                  <a:srgbClr val="0000FF"/>
                </a:solidFill>
              </a:rPr>
              <a:t>Relativ förväntad befolkningsökning i Sverige 2010-2050 </a:t>
            </a:r>
          </a:p>
          <a:p>
            <a:pPr algn="ctr"/>
            <a:r>
              <a:rPr lang="sv-SE" sz="2000" dirty="0">
                <a:solidFill>
                  <a:srgbClr val="0000FF"/>
                </a:solidFill>
              </a:rPr>
              <a:t>fördelad på olika åldersgrupper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xmlns="" id="{5E83EEAC-C282-AD41-8E7B-4C39D9AF91C6}"/>
              </a:ext>
            </a:extLst>
          </p:cNvPr>
          <p:cNvSpPr txBox="1"/>
          <p:nvPr/>
        </p:nvSpPr>
        <p:spPr>
          <a:xfrm>
            <a:off x="6640744" y="5848757"/>
            <a:ext cx="2435532" cy="95410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chemeClr val="bg1"/>
                </a:solidFill>
              </a:rPr>
              <a:t>Regeringskansliet</a:t>
            </a:r>
          </a:p>
          <a:p>
            <a:r>
              <a:rPr lang="sv-SE" sz="1400" dirty="0">
                <a:solidFill>
                  <a:schemeClr val="bg1"/>
                </a:solidFill>
              </a:rPr>
              <a:t>”Den ljusnande framtid är vår. </a:t>
            </a:r>
          </a:p>
          <a:p>
            <a:r>
              <a:rPr lang="sv-SE" sz="1400" dirty="0">
                <a:solidFill>
                  <a:schemeClr val="bg1"/>
                </a:solidFill>
              </a:rPr>
              <a:t>Delresultat från LEV-projektet”</a:t>
            </a:r>
          </a:p>
          <a:p>
            <a:r>
              <a:rPr lang="sv-SE" sz="1400" dirty="0">
                <a:solidFill>
                  <a:schemeClr val="bg1"/>
                </a:solidFill>
              </a:rPr>
              <a:t>2010</a:t>
            </a:r>
          </a:p>
        </p:txBody>
      </p:sp>
    </p:spTree>
    <p:extLst>
      <p:ext uri="{BB962C8B-B14F-4D97-AF65-F5344CB8AC3E}">
        <p14:creationId xmlns:p14="http://schemas.microsoft.com/office/powerpoint/2010/main" val="317353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pic>
        <p:nvPicPr>
          <p:cNvPr id="2447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/>
          <a:stretch>
            <a:fillRect/>
          </a:stretch>
        </p:blipFill>
        <p:spPr bwMode="auto">
          <a:xfrm>
            <a:off x="1066800" y="3962400"/>
            <a:ext cx="2514600" cy="2082800"/>
          </a:xfrm>
          <a:prstGeom prst="rect">
            <a:avLst/>
          </a:prstGeom>
          <a:solidFill>
            <a:srgbClr val="FCFF15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4740" name="Text Box 4"/>
          <p:cNvSpPr txBox="1">
            <a:spLocks noChangeArrowheads="1"/>
          </p:cNvSpPr>
          <p:nvPr/>
        </p:nvSpPr>
        <p:spPr bwMode="auto">
          <a:xfrm>
            <a:off x="2743199" y="609600"/>
            <a:ext cx="5622587" cy="3785652"/>
          </a:xfrm>
          <a:prstGeom prst="rect">
            <a:avLst/>
          </a:prstGeom>
          <a:solidFill>
            <a:srgbClr val="F4EB0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l"/>
            <a:r>
              <a:rPr lang="sv-SE" sz="4000" dirty="0"/>
              <a:t> </a:t>
            </a:r>
          </a:p>
          <a:p>
            <a:r>
              <a:rPr lang="sv-SE" sz="4000" dirty="0"/>
              <a:t>Åldrandet – </a:t>
            </a:r>
          </a:p>
          <a:p>
            <a:r>
              <a:rPr lang="sv-SE" sz="4000" dirty="0"/>
              <a:t>viktigaste riskfaktor för</a:t>
            </a:r>
            <a:endParaRPr lang="sv-SE" sz="4000" dirty="0">
              <a:latin typeface="Symbol" charset="0"/>
              <a:sym typeface="Symbol" charset="0"/>
            </a:endParaRPr>
          </a:p>
          <a:p>
            <a:r>
              <a:rPr lang="sv-SE" sz="4000" dirty="0"/>
              <a:t>•	sjukdomar</a:t>
            </a:r>
          </a:p>
          <a:p>
            <a:r>
              <a:rPr lang="sv-SE" sz="4000" dirty="0"/>
              <a:t>•	skador</a:t>
            </a:r>
          </a:p>
          <a:p>
            <a:pPr algn="l"/>
            <a:endParaRPr lang="sv-SE" sz="4000" dirty="0"/>
          </a:p>
        </p:txBody>
      </p:sp>
    </p:spTree>
    <p:extLst>
      <p:ext uri="{BB962C8B-B14F-4D97-AF65-F5344CB8AC3E}">
        <p14:creationId xmlns:p14="http://schemas.microsoft.com/office/powerpoint/2010/main" val="2883680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34207"/>
            <a:ext cx="8100392" cy="5293435"/>
          </a:xfrm>
          <a:prstGeom prst="rect">
            <a:avLst/>
          </a:prstGeom>
        </p:spPr>
      </p:pic>
      <p:cxnSp>
        <p:nvCxnSpPr>
          <p:cNvPr id="7" name="Rak pil 6"/>
          <p:cNvCxnSpPr/>
          <p:nvPr/>
        </p:nvCxnSpPr>
        <p:spPr bwMode="auto">
          <a:xfrm>
            <a:off x="467544" y="5418783"/>
            <a:ext cx="7956376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textruta 7"/>
          <p:cNvSpPr txBox="1"/>
          <p:nvPr/>
        </p:nvSpPr>
        <p:spPr>
          <a:xfrm>
            <a:off x="7800993" y="5527642"/>
            <a:ext cx="896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2060"/>
                </a:solidFill>
              </a:rPr>
              <a:t>Ålder (år)</a:t>
            </a:r>
          </a:p>
        </p:txBody>
      </p:sp>
      <p:cxnSp>
        <p:nvCxnSpPr>
          <p:cNvPr id="10" name="Rak pil 9"/>
          <p:cNvCxnSpPr/>
          <p:nvPr/>
        </p:nvCxnSpPr>
        <p:spPr bwMode="auto">
          <a:xfrm flipV="1">
            <a:off x="467544" y="882279"/>
            <a:ext cx="0" cy="453650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Rak 13"/>
          <p:cNvCxnSpPr/>
          <p:nvPr/>
        </p:nvCxnSpPr>
        <p:spPr bwMode="auto">
          <a:xfrm>
            <a:off x="3635896" y="5290791"/>
            <a:ext cx="0" cy="29790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Rak 25"/>
          <p:cNvCxnSpPr/>
          <p:nvPr/>
        </p:nvCxnSpPr>
        <p:spPr bwMode="auto">
          <a:xfrm>
            <a:off x="4427984" y="5269831"/>
            <a:ext cx="0" cy="29790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Rak 26"/>
          <p:cNvCxnSpPr/>
          <p:nvPr/>
        </p:nvCxnSpPr>
        <p:spPr bwMode="auto">
          <a:xfrm>
            <a:off x="5148064" y="5269831"/>
            <a:ext cx="0" cy="29790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Rak 27"/>
          <p:cNvCxnSpPr/>
          <p:nvPr/>
        </p:nvCxnSpPr>
        <p:spPr bwMode="auto">
          <a:xfrm>
            <a:off x="5868144" y="5269831"/>
            <a:ext cx="0" cy="29790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Rak 28"/>
          <p:cNvCxnSpPr/>
          <p:nvPr/>
        </p:nvCxnSpPr>
        <p:spPr bwMode="auto">
          <a:xfrm>
            <a:off x="6588224" y="5269831"/>
            <a:ext cx="0" cy="29790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textruta 30"/>
          <p:cNvSpPr txBox="1"/>
          <p:nvPr/>
        </p:nvSpPr>
        <p:spPr>
          <a:xfrm>
            <a:off x="3439628" y="5634807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/>
              <a:t>50</a:t>
            </a:r>
          </a:p>
        </p:txBody>
      </p:sp>
      <p:sp>
        <p:nvSpPr>
          <p:cNvPr id="36" name="textruta 35"/>
          <p:cNvSpPr txBox="1"/>
          <p:nvPr/>
        </p:nvSpPr>
        <p:spPr>
          <a:xfrm>
            <a:off x="6372200" y="5634807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/>
              <a:t>90</a:t>
            </a:r>
          </a:p>
        </p:txBody>
      </p:sp>
      <p:sp>
        <p:nvSpPr>
          <p:cNvPr id="37" name="textruta 36"/>
          <p:cNvSpPr txBox="1"/>
          <p:nvPr/>
        </p:nvSpPr>
        <p:spPr>
          <a:xfrm>
            <a:off x="4932040" y="5634807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/>
              <a:t>70</a:t>
            </a:r>
          </a:p>
        </p:txBody>
      </p:sp>
      <p:sp>
        <p:nvSpPr>
          <p:cNvPr id="38" name="textruta 37"/>
          <p:cNvSpPr txBox="1"/>
          <p:nvPr/>
        </p:nvSpPr>
        <p:spPr>
          <a:xfrm>
            <a:off x="5671876" y="5656293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/>
              <a:t>80</a:t>
            </a:r>
          </a:p>
        </p:txBody>
      </p:sp>
      <p:sp>
        <p:nvSpPr>
          <p:cNvPr id="39" name="textruta 38"/>
          <p:cNvSpPr txBox="1"/>
          <p:nvPr/>
        </p:nvSpPr>
        <p:spPr>
          <a:xfrm>
            <a:off x="4211960" y="5634807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/>
              <a:t>60</a:t>
            </a:r>
          </a:p>
        </p:txBody>
      </p:sp>
      <p:sp>
        <p:nvSpPr>
          <p:cNvPr id="22" name="textruta 21"/>
          <p:cNvSpPr txBox="1"/>
          <p:nvPr/>
        </p:nvSpPr>
        <p:spPr>
          <a:xfrm>
            <a:off x="1761411" y="1772816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800" b="1" dirty="0"/>
              <a:t>Singel-sjuklighet</a:t>
            </a:r>
          </a:p>
        </p:txBody>
      </p:sp>
      <p:sp>
        <p:nvSpPr>
          <p:cNvPr id="23" name="textruta 22"/>
          <p:cNvSpPr txBox="1"/>
          <p:nvPr/>
        </p:nvSpPr>
        <p:spPr>
          <a:xfrm>
            <a:off x="5592643" y="1835532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800" b="1" dirty="0"/>
              <a:t>Multi-sjuklighet</a:t>
            </a:r>
          </a:p>
        </p:txBody>
      </p:sp>
      <p:cxnSp>
        <p:nvCxnSpPr>
          <p:cNvPr id="25" name="Rak 24"/>
          <p:cNvCxnSpPr/>
          <p:nvPr/>
        </p:nvCxnSpPr>
        <p:spPr bwMode="auto">
          <a:xfrm flipH="1">
            <a:off x="4796413" y="1696954"/>
            <a:ext cx="17444" cy="410713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DA1F28"/>
            </a:solidFill>
            <a:prstDash val="dot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textruta 20"/>
          <p:cNvSpPr txBox="1"/>
          <p:nvPr/>
        </p:nvSpPr>
        <p:spPr>
          <a:xfrm>
            <a:off x="1624873" y="6237312"/>
            <a:ext cx="5998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dirty="0">
                <a:solidFill>
                  <a:srgbClr val="941100"/>
                </a:solidFill>
              </a:rPr>
              <a:t>Åldersrelaterade hälsoproblem - </a:t>
            </a:r>
            <a:r>
              <a:rPr lang="sv-SE" sz="2000">
                <a:solidFill>
                  <a:srgbClr val="941100"/>
                </a:solidFill>
              </a:rPr>
              <a:t>en exponentialfunktion</a:t>
            </a:r>
            <a:endParaRPr lang="sv-SE" sz="2000" dirty="0">
              <a:solidFill>
                <a:srgbClr val="941100"/>
              </a:solidFill>
            </a:endParaRP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xmlns="" id="{DEA66285-4F19-C442-A701-3150B303ADE1}"/>
              </a:ext>
            </a:extLst>
          </p:cNvPr>
          <p:cNvSpPr txBox="1"/>
          <p:nvPr/>
        </p:nvSpPr>
        <p:spPr>
          <a:xfrm>
            <a:off x="179512" y="465644"/>
            <a:ext cx="46982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2060"/>
                </a:solidFill>
              </a:rPr>
              <a:t>Antal hälsoproblem (⇒ heterogenitet ↑ och komplexitet ↑) </a:t>
            </a:r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xmlns="" id="{BFCB1F4B-47B8-4C4C-90D3-D0EB5BB3ADA3}"/>
              </a:ext>
            </a:extLst>
          </p:cNvPr>
          <p:cNvSpPr txBox="1"/>
          <p:nvPr/>
        </p:nvSpPr>
        <p:spPr>
          <a:xfrm>
            <a:off x="4986018" y="3262182"/>
            <a:ext cx="2842253" cy="369332"/>
          </a:xfrm>
          <a:prstGeom prst="rect">
            <a:avLst/>
          </a:prstGeom>
          <a:solidFill>
            <a:srgbClr val="011893"/>
          </a:solidFill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Vårdens vanligaste patienter</a:t>
            </a:r>
          </a:p>
        </p:txBody>
      </p:sp>
    </p:spTree>
    <p:extLst>
      <p:ext uri="{BB962C8B-B14F-4D97-AF65-F5344CB8AC3E}">
        <p14:creationId xmlns:p14="http://schemas.microsoft.com/office/powerpoint/2010/main" val="404577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34207"/>
            <a:ext cx="8100392" cy="5293435"/>
          </a:xfrm>
          <a:prstGeom prst="rect">
            <a:avLst/>
          </a:prstGeom>
        </p:spPr>
      </p:pic>
      <p:cxnSp>
        <p:nvCxnSpPr>
          <p:cNvPr id="7" name="Rak pil 6"/>
          <p:cNvCxnSpPr/>
          <p:nvPr/>
        </p:nvCxnSpPr>
        <p:spPr bwMode="auto">
          <a:xfrm>
            <a:off x="467544" y="5418783"/>
            <a:ext cx="7956376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textruta 7"/>
          <p:cNvSpPr txBox="1"/>
          <p:nvPr/>
        </p:nvSpPr>
        <p:spPr>
          <a:xfrm>
            <a:off x="7800993" y="5527642"/>
            <a:ext cx="896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2060"/>
                </a:solidFill>
              </a:rPr>
              <a:t>Ålder (år)</a:t>
            </a:r>
          </a:p>
        </p:txBody>
      </p:sp>
      <p:cxnSp>
        <p:nvCxnSpPr>
          <p:cNvPr id="10" name="Rak pil 9"/>
          <p:cNvCxnSpPr/>
          <p:nvPr/>
        </p:nvCxnSpPr>
        <p:spPr bwMode="auto">
          <a:xfrm flipV="1">
            <a:off x="467544" y="882279"/>
            <a:ext cx="0" cy="453650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Rak 13"/>
          <p:cNvCxnSpPr/>
          <p:nvPr/>
        </p:nvCxnSpPr>
        <p:spPr bwMode="auto">
          <a:xfrm>
            <a:off x="3635896" y="5290791"/>
            <a:ext cx="0" cy="29790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Rak 25"/>
          <p:cNvCxnSpPr/>
          <p:nvPr/>
        </p:nvCxnSpPr>
        <p:spPr bwMode="auto">
          <a:xfrm>
            <a:off x="4427984" y="5269831"/>
            <a:ext cx="0" cy="29790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Rak 26"/>
          <p:cNvCxnSpPr/>
          <p:nvPr/>
        </p:nvCxnSpPr>
        <p:spPr bwMode="auto">
          <a:xfrm>
            <a:off x="5148064" y="5269831"/>
            <a:ext cx="0" cy="29790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Rak 27"/>
          <p:cNvCxnSpPr/>
          <p:nvPr/>
        </p:nvCxnSpPr>
        <p:spPr bwMode="auto">
          <a:xfrm>
            <a:off x="5868144" y="5269831"/>
            <a:ext cx="0" cy="29790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Rak 28"/>
          <p:cNvCxnSpPr/>
          <p:nvPr/>
        </p:nvCxnSpPr>
        <p:spPr bwMode="auto">
          <a:xfrm>
            <a:off x="6588224" y="5269831"/>
            <a:ext cx="0" cy="29790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textruta 30"/>
          <p:cNvSpPr txBox="1"/>
          <p:nvPr/>
        </p:nvSpPr>
        <p:spPr>
          <a:xfrm>
            <a:off x="3439628" y="5634807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/>
              <a:t>50</a:t>
            </a:r>
          </a:p>
        </p:txBody>
      </p:sp>
      <p:sp>
        <p:nvSpPr>
          <p:cNvPr id="36" name="textruta 35"/>
          <p:cNvSpPr txBox="1"/>
          <p:nvPr/>
        </p:nvSpPr>
        <p:spPr>
          <a:xfrm>
            <a:off x="6372200" y="5634807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/>
              <a:t>90</a:t>
            </a:r>
          </a:p>
        </p:txBody>
      </p:sp>
      <p:sp>
        <p:nvSpPr>
          <p:cNvPr id="37" name="textruta 36"/>
          <p:cNvSpPr txBox="1"/>
          <p:nvPr/>
        </p:nvSpPr>
        <p:spPr>
          <a:xfrm>
            <a:off x="4932040" y="5634807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/>
              <a:t>70</a:t>
            </a:r>
          </a:p>
        </p:txBody>
      </p:sp>
      <p:sp>
        <p:nvSpPr>
          <p:cNvPr id="38" name="textruta 37"/>
          <p:cNvSpPr txBox="1"/>
          <p:nvPr/>
        </p:nvSpPr>
        <p:spPr>
          <a:xfrm>
            <a:off x="5671876" y="5656293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/>
              <a:t>80</a:t>
            </a:r>
          </a:p>
        </p:txBody>
      </p:sp>
      <p:sp>
        <p:nvSpPr>
          <p:cNvPr id="39" name="textruta 38"/>
          <p:cNvSpPr txBox="1"/>
          <p:nvPr/>
        </p:nvSpPr>
        <p:spPr>
          <a:xfrm>
            <a:off x="4211960" y="5634807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/>
              <a:t>60</a:t>
            </a:r>
          </a:p>
        </p:txBody>
      </p:sp>
      <p:sp>
        <p:nvSpPr>
          <p:cNvPr id="18" name="textruta 17"/>
          <p:cNvSpPr txBox="1"/>
          <p:nvPr/>
        </p:nvSpPr>
        <p:spPr>
          <a:xfrm>
            <a:off x="1403648" y="2420888"/>
            <a:ext cx="2648482" cy="2012859"/>
          </a:xfrm>
          <a:prstGeom prst="rect">
            <a:avLst/>
          </a:prstGeom>
          <a:noFill/>
          <a:ln w="3175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sv-SE" sz="1600" b="1" dirty="0">
                <a:solidFill>
                  <a:srgbClr val="800000"/>
                </a:solidFill>
              </a:rPr>
              <a:t>Traditionellt 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sv-SE" sz="1600" dirty="0"/>
              <a:t>Kliniska arbetsmetoder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sv-SE" sz="1600" dirty="0"/>
              <a:t>Medicinska journaler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sv-SE" sz="1600" dirty="0"/>
              <a:t>Utbildning / träning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sv-SE" sz="1600" dirty="0"/>
              <a:t>Forskningsmetoder (RCT)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sv-SE" sz="1600" dirty="0"/>
              <a:t>Styrning</a:t>
            </a:r>
          </a:p>
        </p:txBody>
      </p:sp>
      <p:sp>
        <p:nvSpPr>
          <p:cNvPr id="20" name="Nedåtböjd 19"/>
          <p:cNvSpPr/>
          <p:nvPr/>
        </p:nvSpPr>
        <p:spPr bwMode="auto">
          <a:xfrm>
            <a:off x="2856958" y="778380"/>
            <a:ext cx="3770819" cy="918574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21" name="textruta 20"/>
          <p:cNvSpPr txBox="1"/>
          <p:nvPr/>
        </p:nvSpPr>
        <p:spPr>
          <a:xfrm>
            <a:off x="3519421" y="1027500"/>
            <a:ext cx="24458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err="1">
                <a:solidFill>
                  <a:srgbClr val="800000"/>
                </a:solidFill>
              </a:rPr>
              <a:t>Single</a:t>
            </a:r>
            <a:r>
              <a:rPr lang="sv-SE" sz="2000" b="1" dirty="0">
                <a:solidFill>
                  <a:srgbClr val="800000"/>
                </a:solidFill>
              </a:rPr>
              <a:t> → </a:t>
            </a:r>
            <a:r>
              <a:rPr lang="sv-SE" b="1" dirty="0">
                <a:solidFill>
                  <a:srgbClr val="800000"/>
                </a:solidFill>
              </a:rPr>
              <a:t>multi</a:t>
            </a:r>
            <a:r>
              <a:rPr lang="sv-SE" sz="2000" b="1" dirty="0">
                <a:solidFill>
                  <a:srgbClr val="800000"/>
                </a:solidFill>
              </a:rPr>
              <a:t> switch</a:t>
            </a:r>
          </a:p>
        </p:txBody>
      </p:sp>
      <p:sp>
        <p:nvSpPr>
          <p:cNvPr id="22" name="textruta 21"/>
          <p:cNvSpPr txBox="1"/>
          <p:nvPr/>
        </p:nvSpPr>
        <p:spPr>
          <a:xfrm>
            <a:off x="1761411" y="1772816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800" b="1" dirty="0"/>
              <a:t>Singel-sjuklighet</a:t>
            </a:r>
          </a:p>
        </p:txBody>
      </p:sp>
      <p:sp>
        <p:nvSpPr>
          <p:cNvPr id="23" name="textruta 22"/>
          <p:cNvSpPr txBox="1"/>
          <p:nvPr/>
        </p:nvSpPr>
        <p:spPr>
          <a:xfrm>
            <a:off x="5592643" y="1835532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800" b="1" dirty="0"/>
              <a:t>Multi-sjuklighet</a:t>
            </a:r>
          </a:p>
        </p:txBody>
      </p:sp>
      <p:cxnSp>
        <p:nvCxnSpPr>
          <p:cNvPr id="25" name="Rak 24"/>
          <p:cNvCxnSpPr/>
          <p:nvPr/>
        </p:nvCxnSpPr>
        <p:spPr bwMode="auto">
          <a:xfrm flipH="1">
            <a:off x="4796413" y="1696954"/>
            <a:ext cx="17444" cy="410713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DA1F28"/>
            </a:solidFill>
            <a:prstDash val="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Rak 29"/>
          <p:cNvCxnSpPr/>
          <p:nvPr/>
        </p:nvCxnSpPr>
        <p:spPr bwMode="auto">
          <a:xfrm flipV="1">
            <a:off x="5659219" y="2132856"/>
            <a:ext cx="1937117" cy="250129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Rak 31"/>
          <p:cNvCxnSpPr/>
          <p:nvPr/>
        </p:nvCxnSpPr>
        <p:spPr bwMode="auto">
          <a:xfrm>
            <a:off x="5659219" y="2182800"/>
            <a:ext cx="1800201" cy="250916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textruta 32"/>
          <p:cNvSpPr txBox="1"/>
          <p:nvPr/>
        </p:nvSpPr>
        <p:spPr>
          <a:xfrm>
            <a:off x="5307894" y="2434293"/>
            <a:ext cx="2648482" cy="2012859"/>
          </a:xfrm>
          <a:prstGeom prst="rect">
            <a:avLst/>
          </a:prstGeom>
          <a:noFill/>
          <a:ln w="3175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sv-SE" sz="1600" b="1" dirty="0">
                <a:solidFill>
                  <a:srgbClr val="800000"/>
                </a:solidFill>
              </a:rPr>
              <a:t>Traditionellt 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sv-SE" sz="1600" dirty="0"/>
              <a:t>Kliniska arbetsmetoder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sv-SE" sz="1600" dirty="0"/>
              <a:t>Medicinska journaler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sv-SE" sz="1600" dirty="0"/>
              <a:t>Utbildning / träning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sv-SE" sz="1600" dirty="0"/>
              <a:t>Forskningsmetoder (RCT)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sv-SE" sz="1600" dirty="0"/>
              <a:t>Styrning</a:t>
            </a:r>
          </a:p>
        </p:txBody>
      </p:sp>
      <p:sp>
        <p:nvSpPr>
          <p:cNvPr id="34" name="textruta 33"/>
          <p:cNvSpPr txBox="1"/>
          <p:nvPr/>
        </p:nvSpPr>
        <p:spPr>
          <a:xfrm>
            <a:off x="1624873" y="6237312"/>
            <a:ext cx="5998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dirty="0">
                <a:solidFill>
                  <a:srgbClr val="941100"/>
                </a:solidFill>
              </a:rPr>
              <a:t>Åldersrelaterade hälsoproblem - </a:t>
            </a:r>
            <a:r>
              <a:rPr lang="sv-SE" sz="2000">
                <a:solidFill>
                  <a:srgbClr val="941100"/>
                </a:solidFill>
              </a:rPr>
              <a:t>en exponentialfunktion</a:t>
            </a:r>
            <a:endParaRPr lang="sv-SE" sz="2000" dirty="0">
              <a:solidFill>
                <a:srgbClr val="941100"/>
              </a:solidFill>
            </a:endParaRPr>
          </a:p>
        </p:txBody>
      </p:sp>
      <p:sp>
        <p:nvSpPr>
          <p:cNvPr id="35" name="textruta 34">
            <a:extLst>
              <a:ext uri="{FF2B5EF4-FFF2-40B4-BE49-F238E27FC236}">
                <a16:creationId xmlns:a16="http://schemas.microsoft.com/office/drawing/2014/main" xmlns="" id="{2C0FF97D-7FAA-A845-B6E6-FECF24969ECC}"/>
              </a:ext>
            </a:extLst>
          </p:cNvPr>
          <p:cNvSpPr txBox="1"/>
          <p:nvPr/>
        </p:nvSpPr>
        <p:spPr>
          <a:xfrm>
            <a:off x="179512" y="465644"/>
            <a:ext cx="46982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2060"/>
                </a:solidFill>
              </a:rPr>
              <a:t>Antal hälsoproblem (⇒ heterogenitet ↑ och komplexitet ↑) </a:t>
            </a:r>
          </a:p>
        </p:txBody>
      </p:sp>
      <p:sp>
        <p:nvSpPr>
          <p:cNvPr id="4" name="Ellips 3">
            <a:extLst>
              <a:ext uri="{FF2B5EF4-FFF2-40B4-BE49-F238E27FC236}">
                <a16:creationId xmlns:a16="http://schemas.microsoft.com/office/drawing/2014/main" xmlns="" id="{1DB15240-ECCB-F449-AB5C-744DB6DA309B}"/>
              </a:ext>
            </a:extLst>
          </p:cNvPr>
          <p:cNvSpPr/>
          <p:nvPr/>
        </p:nvSpPr>
        <p:spPr>
          <a:xfrm>
            <a:off x="5217886" y="4078515"/>
            <a:ext cx="1402634" cy="370115"/>
          </a:xfrm>
          <a:prstGeom prst="ellipse">
            <a:avLst/>
          </a:prstGeom>
          <a:noFill/>
          <a:ln w="28575">
            <a:solidFill>
              <a:srgbClr val="9411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941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8797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80580</TotalTime>
  <Words>719</Words>
  <Application>Microsoft Office PowerPoint</Application>
  <PresentationFormat>Bildspel på skärmen (4:3)</PresentationFormat>
  <Paragraphs>304</Paragraphs>
  <Slides>42</Slides>
  <Notes>13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42</vt:i4>
      </vt:variant>
    </vt:vector>
  </HeadingPairs>
  <TitlesOfParts>
    <vt:vector size="49" baseType="lpstr">
      <vt:lpstr>ＭＳ Ｐゴシック</vt:lpstr>
      <vt:lpstr>Arial</vt:lpstr>
      <vt:lpstr>Calibri</vt:lpstr>
      <vt:lpstr>Symbol</vt:lpstr>
      <vt:lpstr>Times</vt:lpstr>
      <vt:lpstr>Times New Roman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Gunnar Akner</dc:creator>
  <cp:lastModifiedBy>Gunnar</cp:lastModifiedBy>
  <cp:revision>1568</cp:revision>
  <cp:lastPrinted>2015-01-25T19:15:31Z</cp:lastPrinted>
  <dcterms:created xsi:type="dcterms:W3CDTF">2015-04-19T21:31:30Z</dcterms:created>
  <dcterms:modified xsi:type="dcterms:W3CDTF">2021-04-12T07:24:40Z</dcterms:modified>
</cp:coreProperties>
</file>