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95" r:id="rId8"/>
    <p:sldId id="296" r:id="rId9"/>
    <p:sldId id="290" r:id="rId10"/>
    <p:sldId id="292" r:id="rId11"/>
    <p:sldId id="277" r:id="rId12"/>
    <p:sldId id="294" r:id="rId13"/>
    <p:sldId id="281" r:id="rId14"/>
    <p:sldId id="282" r:id="rId15"/>
    <p:sldId id="283" r:id="rId16"/>
    <p:sldId id="297" r:id="rId17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E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59" autoAdjust="0"/>
    <p:restoredTop sz="67970" autoAdjust="0"/>
  </p:normalViewPr>
  <p:slideViewPr>
    <p:cSldViewPr snapToGrid="0">
      <p:cViewPr varScale="1">
        <p:scale>
          <a:sx n="58" d="100"/>
          <a:sy n="58" d="100"/>
        </p:scale>
        <p:origin x="144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3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BB153753-C57B-4DA6-84BC-B445F3BF5E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1C668A9-C66F-41E1-9F10-F7207E2746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3D89-9C68-448D-AF8A-123A0FC5A2C7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783157B-A906-45CB-90AF-B6BD900A52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47ABC9F-2CC6-49DC-895A-26F87645D3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2561B-5B63-4330-BEC5-ABE17BFCC2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38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A2E81-6638-423C-8E32-0BC78EFA72C9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67F84-7479-42E8-BA37-9826138BC3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729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1141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  <a:p>
            <a:endParaRPr lang="sv-SE" b="0" dirty="0"/>
          </a:p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3447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AF</a:t>
            </a:r>
          </a:p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7449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="1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19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="1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0714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="1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8629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800" b="1" dirty="0">
              <a:solidFill>
                <a:prstClr val="black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3302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6785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090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hangingPunct="0"/>
            <a:endParaRPr lang="sv-SE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9775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7F84-7479-42E8-BA37-9826138BC3E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010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2067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A23FE184-BDDD-4E6E-BE91-D3E8D2B20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66" y="6036454"/>
            <a:ext cx="1088407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56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34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0051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712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rgbClr val="2067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BFBAF1F-328F-45A6-B117-2CC65477F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75" y="6036454"/>
            <a:ext cx="1088407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062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rgbClr val="2067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noFill/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37EBDB-E3D6-441D-8D74-0BD88E948927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DBEF91F-8518-4DBA-8E56-992394197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75" y="6036454"/>
            <a:ext cx="1088407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7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258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181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508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rgbClr val="2067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2043E36-B495-443A-8F1D-E588C3A33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66" y="6036454"/>
            <a:ext cx="1088407" cy="58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242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662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00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743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0635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2021-02-23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073600" y="6304768"/>
            <a:ext cx="9000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Delegationen för senior arbetskraft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D59FE325-6D28-4FA8-9124-3A6A3178A3A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66" y="6032087"/>
            <a:ext cx="1089932" cy="60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rgbClr val="206779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51" y="4838006"/>
            <a:ext cx="10955715" cy="963704"/>
          </a:xfrm>
        </p:spPr>
        <p:txBody>
          <a:bodyPr/>
          <a:lstStyle/>
          <a:p>
            <a:pPr marL="0" indent="0">
              <a:buNone/>
            </a:pPr>
            <a:endParaRPr lang="sv-SE" sz="28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51" y="3122870"/>
            <a:ext cx="10944804" cy="1511328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2B8E4A"/>
                </a:solidFill>
              </a:rPr>
              <a:t>SOU 2020:69</a:t>
            </a:r>
            <a:br>
              <a:rPr lang="sv-SE" dirty="0">
                <a:solidFill>
                  <a:srgbClr val="2B8E4A"/>
                </a:solidFill>
              </a:rPr>
            </a:br>
            <a:r>
              <a:rPr lang="sv-SE" dirty="0">
                <a:solidFill>
                  <a:srgbClr val="2B8E4A"/>
                </a:solidFill>
              </a:rPr>
              <a:t>Äldre har aldrig varit yngre</a:t>
            </a:r>
            <a:br>
              <a:rPr lang="sv-SE" dirty="0">
                <a:solidFill>
                  <a:srgbClr val="2B8E4A"/>
                </a:solidFill>
              </a:rPr>
            </a:br>
            <a:r>
              <a:rPr lang="sv-SE" sz="3200" dirty="0">
                <a:solidFill>
                  <a:srgbClr val="2B8E4A"/>
                </a:solidFill>
              </a:rPr>
              <a:t>- allt fler kan och vill arbeta längre</a:t>
            </a:r>
            <a:endParaRPr lang="sv-SE" dirty="0">
              <a:solidFill>
                <a:srgbClr val="2B8E4A"/>
              </a:solidFill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C467D1DC-C619-4494-9B13-436DA0F5A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51" y="717096"/>
            <a:ext cx="4736541" cy="192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7C11E5-77BF-48F7-BFD3-53CC87CD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51" y="123986"/>
            <a:ext cx="10944804" cy="1936775"/>
          </a:xfrm>
        </p:spPr>
        <p:txBody>
          <a:bodyPr/>
          <a:lstStyle/>
          <a:p>
            <a:r>
              <a:rPr lang="sv-SE" sz="4000" dirty="0">
                <a:solidFill>
                  <a:srgbClr val="2B8E4A"/>
                </a:solidFill>
              </a:rPr>
              <a:t>Delegationens förslag för att kunskapshöjande och attitydpåverkande insatser ska präglas av långsiktighet och uthållighet </a:t>
            </a:r>
            <a:endParaRPr lang="sv-SE" sz="400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8A7E1-BA0B-4E45-AFCA-884932673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799" y="2060761"/>
            <a:ext cx="10836697" cy="3958439"/>
          </a:xfrm>
        </p:spPr>
        <p:txBody>
          <a:bodyPr/>
          <a:lstStyle/>
          <a:p>
            <a:pPr marL="1028700" lvl="1" indent="-342900"/>
            <a:r>
              <a:rPr lang="sv-SE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Arbetet för ett längre arbetsliv behöver en långsiktig organisatorisk lösning i form av en fast funktion</a:t>
            </a:r>
          </a:p>
          <a:p>
            <a:pPr marL="1028700" lvl="1" indent="-342900"/>
            <a:r>
              <a:rPr lang="sv-SE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Huvuduppdraget ska vara att påverka beteenden genom att samla och sprida kunskap</a:t>
            </a:r>
          </a:p>
          <a:p>
            <a:pPr marL="1028700" lvl="1" indent="-342900"/>
            <a:r>
              <a:rPr lang="sv-SE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Förekomsten av </a:t>
            </a:r>
            <a:r>
              <a:rPr lang="sv-SE" i="1" dirty="0" err="1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nudging</a:t>
            </a:r>
            <a:r>
              <a:rPr lang="sv-SE" i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 </a:t>
            </a:r>
            <a:r>
              <a:rPr lang="sv-SE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att gå i tidig pension ska undersökas</a:t>
            </a:r>
          </a:p>
          <a:p>
            <a:pPr marL="1028700" lvl="1" indent="-342900"/>
            <a:r>
              <a:rPr lang="sv-SE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Utvecklingen av seniorers arbetskraftsdeltagande ska följas upp regelbundet</a:t>
            </a:r>
          </a:p>
          <a:p>
            <a:pPr marL="1028700" lvl="1" indent="-342900"/>
            <a:r>
              <a:rPr lang="sv-SE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Informationen om de privatekonomiska konsekvenserna av att arbeta längre bör förbättras</a:t>
            </a:r>
          </a:p>
          <a:p>
            <a:pPr marL="1028700" lvl="1" indent="-342900"/>
            <a:r>
              <a:rPr lang="sv-SE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Forskningssatsningar behöver överbrygga äldreforskning och arbetslivsforskning</a:t>
            </a:r>
          </a:p>
          <a:p>
            <a:pPr marL="1143000" lvl="1" indent="-457200"/>
            <a:endParaRPr lang="sv-S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latin typeface="+mj-lt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6520157-EDF1-4176-91AD-BB2B8F69100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C5CD782-AE8F-463F-986D-A5D68C0962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10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BE4510A-983C-42FC-90BB-EDAB27A62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7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7C11E5-77BF-48F7-BFD3-53CC87CD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51" y="1077686"/>
            <a:ext cx="10944804" cy="2351314"/>
          </a:xfrm>
        </p:spPr>
        <p:txBody>
          <a:bodyPr/>
          <a:lstStyle/>
          <a:p>
            <a:r>
              <a:rPr lang="sv-SE" sz="5400" dirty="0">
                <a:solidFill>
                  <a:schemeClr val="tx1"/>
                </a:solidFill>
              </a:rPr>
              <a:t>Tack för uppmärksamheten!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8A7E1-BA0B-4E45-AFCA-884932673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799" y="2060761"/>
            <a:ext cx="10836697" cy="3958439"/>
          </a:xfrm>
        </p:spPr>
        <p:txBody>
          <a:bodyPr/>
          <a:lstStyle/>
          <a:p>
            <a:pPr marL="1143000" lvl="1" indent="-457200"/>
            <a:endParaRPr lang="sv-S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latin typeface="+mj-lt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6520157-EDF1-4176-91AD-BB2B8F69100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C5CD782-AE8F-463F-986D-A5D68C0962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11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BE4510A-983C-42FC-90BB-EDAB27A62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1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D0C69092-875D-4BAB-BDE5-AA2BB9F92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307497"/>
            <a:ext cx="10963169" cy="527704"/>
          </a:xfrm>
        </p:spPr>
        <p:txBody>
          <a:bodyPr/>
          <a:lstStyle/>
          <a:p>
            <a:r>
              <a:rPr lang="sv-SE" sz="4400" dirty="0">
                <a:solidFill>
                  <a:srgbClr val="2B8E4A"/>
                </a:solidFill>
              </a:rPr>
              <a:t>Delegationen</a:t>
            </a:r>
            <a:endParaRPr lang="sv-SE" sz="4000" dirty="0">
              <a:solidFill>
                <a:srgbClr val="2B8E4A"/>
              </a:solidFill>
            </a:endParaRP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9ADAEDB-D2D8-4E7D-9F15-AFFEC7518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4433" y="1046894"/>
            <a:ext cx="5354077" cy="5257873"/>
          </a:xfrm>
        </p:spPr>
        <p:txBody>
          <a:bodyPr numCol="2"/>
          <a:lstStyle/>
          <a:p>
            <a:pPr marL="0" indent="0">
              <a:buNone/>
            </a:pPr>
            <a:r>
              <a:rPr lang="sv-SE" sz="1800" b="1" dirty="0"/>
              <a:t>Ordförande</a:t>
            </a:r>
          </a:p>
          <a:p>
            <a:pPr marL="0" indent="0">
              <a:buNone/>
            </a:pPr>
            <a:r>
              <a:rPr lang="sv-SE" sz="1800" dirty="0"/>
              <a:t>Anders Ferbe, f.d. ordförande för IF Metall</a:t>
            </a:r>
          </a:p>
          <a:p>
            <a:pPr marL="0" indent="0">
              <a:buNone/>
            </a:pPr>
            <a:r>
              <a:rPr lang="sv-SE" sz="1800" b="1" dirty="0"/>
              <a:t>Ledamöter</a:t>
            </a:r>
          </a:p>
          <a:p>
            <a:pPr marL="0" indent="0">
              <a:buNone/>
            </a:pPr>
            <a:r>
              <a:rPr lang="sv-SE" sz="1800" dirty="0"/>
              <a:t>Anna Hedborg, f.d. socialförsäkringsminister och generaldirektör</a:t>
            </a:r>
          </a:p>
          <a:p>
            <a:pPr marL="0" indent="0">
              <a:buNone/>
            </a:pPr>
            <a:r>
              <a:rPr lang="sv-SE" sz="1800" dirty="0"/>
              <a:t>Eva Vingård, professor emeritus</a:t>
            </a:r>
          </a:p>
          <a:p>
            <a:pPr marL="0" indent="0">
              <a:buNone/>
            </a:pPr>
            <a:r>
              <a:rPr lang="sv-SE" sz="1800" dirty="0"/>
              <a:t>Håkan Svärdman, samhällspolitisk chef</a:t>
            </a:r>
          </a:p>
          <a:p>
            <a:pPr marL="0" indent="0">
              <a:buNone/>
            </a:pPr>
            <a:r>
              <a:rPr lang="sv-SE" sz="1800" dirty="0"/>
              <a:t>Ingemar Eriksson, f.d. departementsråd</a:t>
            </a:r>
          </a:p>
          <a:p>
            <a:pPr marL="0" indent="0">
              <a:buNone/>
            </a:pPr>
            <a:r>
              <a:rPr lang="sv-SE" sz="1800" dirty="0"/>
              <a:t>Ingmar Skoog, professor</a:t>
            </a:r>
          </a:p>
          <a:p>
            <a:pPr marL="0" indent="0">
              <a:buNone/>
            </a:pPr>
            <a:endParaRPr lang="sv-SE" sz="24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24C903C-7F33-4AB0-AA47-904D633F2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3492" y="1046896"/>
            <a:ext cx="5735353" cy="5046179"/>
          </a:xfrm>
        </p:spPr>
        <p:txBody>
          <a:bodyPr/>
          <a:lstStyle/>
          <a:p>
            <a:pPr marL="0" indent="0">
              <a:buNone/>
            </a:pPr>
            <a:r>
              <a:rPr lang="sv-SE" sz="1800" b="1" dirty="0"/>
              <a:t>Ambassadörer</a:t>
            </a:r>
          </a:p>
          <a:p>
            <a:pPr marL="0" indent="0">
              <a:buNone/>
            </a:pPr>
            <a:r>
              <a:rPr lang="sv-SE" sz="1800" dirty="0"/>
              <a:t>Barbro Westerholm, riksdagsledamot (L)</a:t>
            </a:r>
          </a:p>
          <a:p>
            <a:pPr marL="0" indent="0">
              <a:buNone/>
            </a:pPr>
            <a:r>
              <a:rPr lang="sv-SE" sz="1800" dirty="0"/>
              <a:t>Björn von Sydow, f.d. talman</a:t>
            </a:r>
          </a:p>
          <a:p>
            <a:pPr marL="0" indent="0">
              <a:buNone/>
            </a:pPr>
            <a:r>
              <a:rPr lang="sv-SE" sz="1800" dirty="0"/>
              <a:t>Cristina Husmark Pehrsson, f.d. socialförsäkringsminister</a:t>
            </a:r>
          </a:p>
          <a:p>
            <a:pPr marL="0" indent="0">
              <a:buNone/>
            </a:pPr>
            <a:r>
              <a:rPr lang="sv-SE" sz="1800" dirty="0"/>
              <a:t>John Mellkvist, PR-konsult</a:t>
            </a:r>
          </a:p>
          <a:p>
            <a:pPr marL="0" indent="0">
              <a:buNone/>
            </a:pPr>
            <a:r>
              <a:rPr lang="sv-SE" sz="1800" dirty="0"/>
              <a:t>Marianne Rundström, journalist</a:t>
            </a:r>
          </a:p>
          <a:p>
            <a:pPr marL="0" indent="0">
              <a:buNone/>
            </a:pPr>
            <a:r>
              <a:rPr lang="sv-SE" sz="1800" dirty="0"/>
              <a:t>Marita Ljung, f.d. statssekreterare</a:t>
            </a:r>
          </a:p>
          <a:p>
            <a:pPr marL="0" indent="0">
              <a:buNone/>
            </a:pPr>
            <a:r>
              <a:rPr lang="sv-SE" sz="1800" dirty="0"/>
              <a:t>Göran Johnsson, f.d. ordförande för Metallindustriarbetareförbundet</a:t>
            </a:r>
          </a:p>
          <a:p>
            <a:pPr marL="0" indent="0">
              <a:buNone/>
            </a:pPr>
            <a:r>
              <a:rPr lang="sv-SE" sz="1800" dirty="0"/>
              <a:t>Göran Hägglund, f.d. partiledare och socialminister </a:t>
            </a:r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E4B68-5027-418F-8C05-7C02C39D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9F4C119-AC9B-4BE2-943B-C12CC8F6C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38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7D3ED25-BFF6-4B9E-80E5-42AAE0C41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117600"/>
            <a:ext cx="10955715" cy="5054600"/>
          </a:xfrm>
        </p:spPr>
        <p:txBody>
          <a:bodyPr/>
          <a:lstStyle/>
          <a:p>
            <a:pPr marL="0" indent="0">
              <a:buNone/>
            </a:pPr>
            <a:r>
              <a:rPr lang="sv-SE" sz="1800" b="1" dirty="0"/>
              <a:t>Uppdraget</a:t>
            </a:r>
          </a:p>
          <a:p>
            <a:r>
              <a:rPr lang="sv-SE" sz="1800" dirty="0"/>
              <a:t>Verka för ett mer inkluderande och åldersoberoende synsätt i arbetslivet</a:t>
            </a:r>
          </a:p>
          <a:p>
            <a:r>
              <a:rPr lang="sv-SE" sz="1800" dirty="0"/>
              <a:t>Bidra med ökad kunskap om forskning om äldres möjligheter</a:t>
            </a:r>
          </a:p>
          <a:p>
            <a:r>
              <a:rPr lang="sv-SE" sz="1800" dirty="0"/>
              <a:t>Identifiera hinder och hitta möjligheter för att bättre kunna tillvarata äldres kompetens och erfarenhet</a:t>
            </a:r>
          </a:p>
          <a:p>
            <a:r>
              <a:rPr lang="sv-SE" sz="1800" dirty="0"/>
              <a:t>Arbeta med frågor som rör äldres möjligheter i arbetslivet, synen på äldre på arbetsmarknaden, fördomar mot äldre, betydelsen av ett längre arbetslivet för samhället och för den slutliga pensionen samt den demografiska förändringen i samhället</a:t>
            </a:r>
          </a:p>
          <a:p>
            <a:r>
              <a:rPr lang="sv-SE" sz="1800" dirty="0"/>
              <a:t>Sammanföra olika relevanta samhällsaktörer för att diskutera dessa frågor, inspirera samt föreslå åtgärder </a:t>
            </a:r>
          </a:p>
          <a:p>
            <a:r>
              <a:rPr lang="sv-SE" sz="1800" dirty="0"/>
              <a:t>Sammanställa och sprida befintlig nationell och internationell kunskap och forskning och kan även initiera nya rapporter</a:t>
            </a:r>
          </a:p>
          <a:p>
            <a:pPr marL="0" indent="0">
              <a:buNone/>
            </a:pPr>
            <a:r>
              <a:rPr lang="sv-SE" sz="1800" b="1" dirty="0"/>
              <a:t>Avgränsningar</a:t>
            </a:r>
          </a:p>
          <a:p>
            <a:r>
              <a:rPr lang="sv-SE" sz="1800" dirty="0"/>
              <a:t>Fokus på dem som befinner sig i arbetskraften</a:t>
            </a:r>
          </a:p>
          <a:p>
            <a:r>
              <a:rPr lang="sv-SE" sz="1800" dirty="0"/>
              <a:t>Inga förslag på åtgärder för de som inte har möjlighet att arbeta längre</a:t>
            </a:r>
          </a:p>
          <a:p>
            <a:r>
              <a:rPr lang="sv-SE" sz="1800" dirty="0"/>
              <a:t>Inga förslag om ändrade pensionsnivåer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0C69092-875D-4BAB-BDE5-AA2BB9F92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880971"/>
          </a:xfrm>
        </p:spPr>
        <p:txBody>
          <a:bodyPr/>
          <a:lstStyle/>
          <a:p>
            <a:r>
              <a:rPr lang="sv-SE" sz="4400" dirty="0">
                <a:solidFill>
                  <a:srgbClr val="2B8E4A"/>
                </a:solidFill>
              </a:rPr>
              <a:t>Uppdraget och avgränsningar</a:t>
            </a:r>
            <a:endParaRPr lang="sv-SE" sz="4000" dirty="0">
              <a:solidFill>
                <a:srgbClr val="2B8E4A"/>
              </a:solidFill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E4B68-5027-418F-8C05-7C02C39D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9F4C119-AC9B-4BE2-943B-C12CC8F6C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3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7D3ED25-BFF6-4B9E-80E5-42AAE0C41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404257"/>
            <a:ext cx="10955715" cy="4615538"/>
          </a:xfrm>
        </p:spPr>
        <p:txBody>
          <a:bodyPr/>
          <a:lstStyle/>
          <a:p>
            <a:r>
              <a:rPr lang="sv-SE" sz="2800" dirty="0"/>
              <a:t>Publicerat 23 underlagsrapporter som belyser frågorna ur ett brett perspektiv, skrivna av forskare och experter</a:t>
            </a:r>
          </a:p>
          <a:p>
            <a:r>
              <a:rPr lang="sv-SE" sz="2800" dirty="0"/>
              <a:t>Publicerat debattartiklar, deltagit i seminarier</a:t>
            </a:r>
          </a:p>
          <a:p>
            <a:r>
              <a:rPr lang="sv-SE" sz="2800" dirty="0"/>
              <a:t>Träffat arbetsmarknadens parter, andra organisationer, myndigheter</a:t>
            </a:r>
          </a:p>
          <a:p>
            <a:r>
              <a:rPr lang="sv-SE" sz="2800" dirty="0"/>
              <a:t>Hemsidan </a:t>
            </a:r>
            <a:r>
              <a:rPr lang="sv-SE" sz="2800" dirty="0">
                <a:hlinkClick r:id="rId3"/>
              </a:rPr>
              <a:t>www.seniorarbetskraft.se</a:t>
            </a:r>
            <a:r>
              <a:rPr lang="sv-SE" sz="2800" dirty="0"/>
              <a:t>  </a:t>
            </a:r>
          </a:p>
          <a:p>
            <a:r>
              <a:rPr lang="sv-SE" sz="2800" dirty="0"/>
              <a:t>Coronapandemin påverkade planerade aktiviteter under 2020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0C69092-875D-4BAB-BDE5-AA2BB9F92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880971"/>
          </a:xfrm>
        </p:spPr>
        <p:txBody>
          <a:bodyPr/>
          <a:lstStyle/>
          <a:p>
            <a:r>
              <a:rPr lang="sv-SE" sz="4400" dirty="0">
                <a:solidFill>
                  <a:srgbClr val="2B8E4A"/>
                </a:solidFill>
              </a:rPr>
              <a:t>Arbetet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E4B68-5027-418F-8C05-7C02C39D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9F4C119-AC9B-4BE2-943B-C12CC8F6CE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94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37D3ED25-BFF6-4B9E-80E5-42AAE0C41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404257"/>
            <a:ext cx="10955715" cy="4615538"/>
          </a:xfrm>
        </p:spPr>
        <p:txBody>
          <a:bodyPr/>
          <a:lstStyle/>
          <a:p>
            <a:r>
              <a:rPr lang="sv-SE" sz="1800" dirty="0"/>
              <a:t>Befolkningen förväntas öka </a:t>
            </a:r>
          </a:p>
          <a:p>
            <a:pPr lvl="1"/>
            <a:r>
              <a:rPr lang="sv-SE" sz="1600" dirty="0"/>
              <a:t>med 10 % fram till 2030, till största del av de som är äldre än 75 år</a:t>
            </a:r>
          </a:p>
          <a:p>
            <a:pPr lvl="1"/>
            <a:r>
              <a:rPr lang="sv-SE" sz="1600" dirty="0"/>
              <a:t>antalet över 75 år förväntas öka med 43 % fram till 2030, med 81 % fram till 2050 och med 116 % till 2070, jämfört med 2017</a:t>
            </a:r>
          </a:p>
          <a:p>
            <a:endParaRPr lang="sv-SE" sz="1000" dirty="0"/>
          </a:p>
          <a:p>
            <a:r>
              <a:rPr lang="sv-SE" sz="1800" dirty="0"/>
              <a:t>Medellivslängden har ökat och förväntas fortsätta öka</a:t>
            </a:r>
          </a:p>
          <a:p>
            <a:pPr lvl="1"/>
            <a:r>
              <a:rPr lang="sv-SE" sz="1600" dirty="0"/>
              <a:t>med 23 år 1920-2017, från 60 till 84 år för kvinnor och från 58 till 81 år för män</a:t>
            </a:r>
          </a:p>
          <a:p>
            <a:pPr lvl="1"/>
            <a:r>
              <a:rPr lang="sv-SE" sz="1600" dirty="0"/>
              <a:t>förväntas fortsätta öka, för kvinnor till 89 år och för män till 87 år 2070</a:t>
            </a:r>
          </a:p>
          <a:p>
            <a:endParaRPr lang="sv-SE" sz="1000" dirty="0">
              <a:solidFill>
                <a:prstClr val="black"/>
              </a:solidFill>
            </a:endParaRPr>
          </a:p>
          <a:p>
            <a:r>
              <a:rPr lang="sv-SE" sz="1800" dirty="0">
                <a:solidFill>
                  <a:prstClr val="black"/>
                </a:solidFill>
              </a:rPr>
              <a:t>Andelen som dör tidigt har minskat och förväntas fortsätta minska</a:t>
            </a:r>
          </a:p>
          <a:p>
            <a:pPr lvl="1"/>
            <a:r>
              <a:rPr lang="sv-SE" sz="1600" dirty="0"/>
              <a:t>hälften av dödsfallen beräknas ske efter 90 års ålder för både kvinnor och män </a:t>
            </a:r>
            <a:endParaRPr lang="sv-SE" sz="1400" dirty="0"/>
          </a:p>
          <a:p>
            <a:endParaRPr lang="sv-SE" sz="1100" dirty="0"/>
          </a:p>
          <a:p>
            <a:r>
              <a:rPr lang="sv-SE" sz="1800" dirty="0"/>
              <a:t>Försörjningskvoten ökar</a:t>
            </a:r>
          </a:p>
          <a:p>
            <a:pPr lvl="1"/>
            <a:r>
              <a:rPr lang="sv-SE" sz="1600" dirty="0"/>
              <a:t>från dagens 0,75 till 0,90 i slutet av 2050-talet</a:t>
            </a:r>
            <a:endParaRPr lang="sv-SE" sz="1800" dirty="0"/>
          </a:p>
          <a:p>
            <a:pPr marL="0" indent="0">
              <a:buNone/>
            </a:pPr>
            <a:endParaRPr lang="sv-SE" sz="1000" dirty="0"/>
          </a:p>
          <a:p>
            <a:r>
              <a:rPr lang="sv-SE" sz="1800" dirty="0"/>
              <a:t>Förvärvsarbete upptar allt mindre del av livet</a:t>
            </a:r>
          </a:p>
          <a:p>
            <a:endParaRPr lang="sv-SE" sz="800" dirty="0"/>
          </a:p>
          <a:p>
            <a:r>
              <a:rPr lang="sv-SE" sz="1800" dirty="0"/>
              <a:t>Pensionerna ska vara tillräckliga</a:t>
            </a:r>
          </a:p>
          <a:p>
            <a:endParaRPr lang="sv-SE" sz="800" dirty="0"/>
          </a:p>
          <a:p>
            <a:r>
              <a:rPr lang="sv-SE" sz="1800" dirty="0"/>
              <a:t>Stort behov av utbildad arbetskraft</a:t>
            </a:r>
          </a:p>
          <a:p>
            <a:endParaRPr lang="sv-SE" sz="2000" dirty="0">
              <a:solidFill>
                <a:prstClr val="black"/>
              </a:solidFill>
            </a:endParaRPr>
          </a:p>
          <a:p>
            <a:endParaRPr lang="sv-SE" sz="2000" dirty="0">
              <a:solidFill>
                <a:prstClr val="black"/>
              </a:solidFill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0C69092-875D-4BAB-BDE5-AA2BB9F92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880971"/>
          </a:xfrm>
        </p:spPr>
        <p:txBody>
          <a:bodyPr/>
          <a:lstStyle/>
          <a:p>
            <a:r>
              <a:rPr lang="sv-SE" sz="4400" dirty="0">
                <a:solidFill>
                  <a:srgbClr val="2B8E4A"/>
                </a:solidFill>
              </a:rPr>
              <a:t>Fler behöver arbeta längre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E4B68-5027-418F-8C05-7C02C39D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9F4C119-AC9B-4BE2-943B-C12CC8F6C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810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7C11E5-77BF-48F7-BFD3-53CC87CD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893613"/>
          </a:xfrm>
        </p:spPr>
        <p:txBody>
          <a:bodyPr/>
          <a:lstStyle/>
          <a:p>
            <a:r>
              <a:rPr lang="sv-SE" sz="4400" dirty="0">
                <a:solidFill>
                  <a:srgbClr val="2B8E4A"/>
                </a:solidFill>
              </a:rPr>
              <a:t>Goda förutsättningar för ett längre arbetsliv</a:t>
            </a:r>
            <a:endParaRPr lang="sv-SE" sz="440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8A7E1-BA0B-4E45-AFCA-884932673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799" y="1253613"/>
            <a:ext cx="10700555" cy="4765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Många seniorer vill arbeta längre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Äldres hälsa har förbättrats dramatiskt</a:t>
            </a:r>
          </a:p>
          <a:p>
            <a:pPr marL="1143000" lvl="1" indent="-457200"/>
            <a:r>
              <a:rPr lang="sv-SE" sz="2000" dirty="0"/>
              <a:t>Fler år med god hälsa och mindre funktionsbortfall av sjukdomar</a:t>
            </a:r>
          </a:p>
          <a:p>
            <a:pPr marL="1143000" lvl="1" indent="-457200"/>
            <a:r>
              <a:rPr lang="sv-SE" sz="2000" dirty="0"/>
              <a:t>Kvinnors hälsa och funktionsförmågor har förbättrats mest</a:t>
            </a:r>
          </a:p>
          <a:p>
            <a:pPr marL="1143000" lvl="1" indent="-457200"/>
            <a:r>
              <a:rPr lang="sv-SE" sz="2000" dirty="0"/>
              <a:t>Självskattad hälsa har förbättrats</a:t>
            </a:r>
          </a:p>
          <a:p>
            <a:pPr marL="1143000" lvl="1" indent="-457200"/>
            <a:r>
              <a:rPr lang="sv-SE" sz="2000" dirty="0"/>
              <a:t>Mental arbetsförmåga är relativt opåverkad till väl över 70 års ålder</a:t>
            </a:r>
          </a:p>
          <a:p>
            <a:pPr marL="1143000" lvl="1" indent="-457200"/>
            <a:r>
              <a:rPr lang="sv-SE" sz="2000" dirty="0"/>
              <a:t>Äldre har inte svårare att lära nytt</a:t>
            </a:r>
          </a:p>
          <a:p>
            <a:pPr marL="1143000" lvl="1" indent="-457200"/>
            <a:r>
              <a:rPr lang="sv-SE" sz="2000" dirty="0"/>
              <a:t>Strategier kan kompensera för förlorade förmågor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Äldre är bättre utbildade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Arbetsmiljön har förbättrats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Ekonomiskt fördelaktigt att arbeta längre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Förutsättningarna är bättre i Sverige än i många andra länder</a:t>
            </a:r>
            <a:endParaRPr lang="sv-SE" sz="28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6520157-EDF1-4176-91AD-BB2B8F69100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C5CD782-AE8F-463F-986D-A5D68C0962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BE4510A-983C-42FC-90BB-EDAB27A62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402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7C11E5-77BF-48F7-BFD3-53CC87CD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893613"/>
          </a:xfrm>
        </p:spPr>
        <p:txBody>
          <a:bodyPr/>
          <a:lstStyle/>
          <a:p>
            <a:r>
              <a:rPr lang="sv-SE" sz="4400" dirty="0">
                <a:solidFill>
                  <a:srgbClr val="2B8E4A"/>
                </a:solidFill>
              </a:rPr>
              <a:t>Kvarvarande hinder för ett längre arbetsliv</a:t>
            </a:r>
            <a:endParaRPr lang="sv-SE" sz="440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8A7E1-BA0B-4E45-AFCA-884932673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799" y="1390918"/>
            <a:ext cx="10700555" cy="462828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Åldersdiskriminering och ålderism förekommer i arbetslivet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Negativa och positiva uppfattningar om senior arbetskraft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En vanlig missuppfattning är att senior arbetskraft är dyrare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Svårt för äldre att fatta välinformerade pensionsbeslut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Många </a:t>
            </a:r>
            <a:r>
              <a:rPr lang="sv-SE" sz="2800" i="1" dirty="0" err="1"/>
              <a:t>nudge</a:t>
            </a:r>
            <a:r>
              <a:rPr lang="sv-SE" sz="2800" dirty="0"/>
              <a:t> mot att gå i pension vid 65 år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Oklart om det reformerade pensionssystemet har ökat drivkrafterna till arbete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Personalpolitiken bidrar inte alltid till ett längre arbetsliv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Seniorer är underrepresenterade i riksdagen och i medier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6520157-EDF1-4176-91AD-BB2B8F69100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C5CD782-AE8F-463F-986D-A5D68C0962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BE4510A-983C-42FC-90BB-EDAB27A62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69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7C11E5-77BF-48F7-BFD3-53CC87CD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996852"/>
          </a:xfrm>
        </p:spPr>
        <p:txBody>
          <a:bodyPr/>
          <a:lstStyle/>
          <a:p>
            <a:r>
              <a:rPr lang="sv-SE" sz="4400" dirty="0">
                <a:solidFill>
                  <a:srgbClr val="2B8E4A"/>
                </a:solidFill>
              </a:rPr>
              <a:t>Allmänna överväganden</a:t>
            </a:r>
            <a:endParaRPr lang="sv-SE" sz="440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8A7E1-BA0B-4E45-AFCA-884932673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799" y="1356852"/>
            <a:ext cx="10232013" cy="4662348"/>
          </a:xfrm>
        </p:spPr>
        <p:txBody>
          <a:bodyPr/>
          <a:lstStyle/>
          <a:p>
            <a:pPr marL="1143000" lvl="1" indent="-457200"/>
            <a:r>
              <a:rPr lang="sv-SE" sz="32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En nödvändighet att seniorer som kan och vill arbeta längre får göra det</a:t>
            </a:r>
          </a:p>
          <a:p>
            <a:pPr marL="1143000" lvl="1" indent="-457200"/>
            <a:r>
              <a:rPr lang="sv-SE" sz="32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En fråga om solidaritet mellan grupper och generationer</a:t>
            </a:r>
          </a:p>
          <a:p>
            <a:pPr marL="1143000" lvl="1" indent="-457200"/>
            <a:r>
              <a:rPr lang="sv-SE" sz="32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Synen på senior arbetskraft är otidsenlig</a:t>
            </a:r>
          </a:p>
          <a:p>
            <a:pPr marL="1143000" lvl="1" indent="-457200"/>
            <a:r>
              <a:rPr lang="sv-SE" sz="32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Utvecklingen går för långsamt</a:t>
            </a:r>
          </a:p>
          <a:p>
            <a:pPr marL="1143000" lvl="1" indent="-457200"/>
            <a:r>
              <a:rPr lang="sv-SE" sz="32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Fördelaktigt att arbeta längre</a:t>
            </a:r>
          </a:p>
          <a:p>
            <a:pPr marL="1143000" lvl="1" indent="-457200"/>
            <a:r>
              <a:rPr lang="sv-SE" sz="32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Återstår ett kunskapshöjande och attitydpåverkande arbete </a:t>
            </a:r>
          </a:p>
          <a:p>
            <a:pPr marL="1143000" lvl="1" indent="-457200"/>
            <a:endParaRPr lang="sv-SE" sz="20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6520157-EDF1-4176-91AD-BB2B8F69100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C5CD782-AE8F-463F-986D-A5D68C0962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8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BE4510A-983C-42FC-90BB-EDAB27A62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04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7C11E5-77BF-48F7-BFD3-53CC87CD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1"/>
            <a:ext cx="10944804" cy="753862"/>
          </a:xfrm>
        </p:spPr>
        <p:txBody>
          <a:bodyPr/>
          <a:lstStyle/>
          <a:p>
            <a:r>
              <a:rPr lang="sv-SE" sz="4400" dirty="0">
                <a:solidFill>
                  <a:srgbClr val="2B8E4A"/>
                </a:solidFill>
              </a:rPr>
              <a:t>Delegationens bedömning är att:</a:t>
            </a:r>
            <a:endParaRPr lang="sv-SE" sz="440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8A7E1-BA0B-4E45-AFCA-884932673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799" y="1466193"/>
            <a:ext cx="10700555" cy="4553007"/>
          </a:xfrm>
        </p:spPr>
        <p:txBody>
          <a:bodyPr/>
          <a:lstStyle/>
          <a:p>
            <a:pPr marL="571500" indent="-571500">
              <a:buFontTx/>
              <a:buChar char="-"/>
            </a:pPr>
            <a:r>
              <a:rPr lang="sv-SE" sz="3600" dirty="0"/>
              <a:t>seniorers kunskaper och erfarenheter behöver tas tillvara på ett bättre sätt</a:t>
            </a:r>
          </a:p>
          <a:p>
            <a:pPr marL="571500" indent="-571500">
              <a:buFontTx/>
              <a:buChar char="-"/>
            </a:pPr>
            <a:r>
              <a:rPr lang="sv-SE" sz="3600" dirty="0"/>
              <a:t>ett längre arbetsliv förutsätter livslångt lärande</a:t>
            </a:r>
          </a:p>
          <a:p>
            <a:pPr marL="571500" indent="-571500">
              <a:buFontTx/>
              <a:buChar char="-"/>
            </a:pPr>
            <a:r>
              <a:rPr lang="sv-SE" sz="3600" dirty="0"/>
              <a:t>åldersgränser, regler och lagar påverkar arbetslivets längd </a:t>
            </a:r>
          </a:p>
          <a:p>
            <a:pPr marL="571500" indent="-571500">
              <a:buFontTx/>
              <a:buChar char="-"/>
            </a:pPr>
            <a:endParaRPr lang="sv-SE" sz="3600" dirty="0"/>
          </a:p>
          <a:p>
            <a:pPr marL="571500" indent="-571500">
              <a:buFontTx/>
              <a:buChar char="-"/>
            </a:pPr>
            <a:endParaRPr lang="sv-SE" sz="3600" dirty="0"/>
          </a:p>
          <a:p>
            <a:pPr marL="1143000" lvl="1" indent="-457200"/>
            <a:endParaRPr lang="sv-S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800" dirty="0">
              <a:latin typeface="+mj-lt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6520157-EDF1-4176-91AD-BB2B8F69100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C5CD782-AE8F-463F-986D-A5D68C09629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9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BE4510A-983C-42FC-90BB-EDAB27A62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7661" y="5766906"/>
            <a:ext cx="1855694" cy="75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273645"/>
      </p:ext>
    </p:extLst>
  </p:cSld>
  <p:clrMapOvr>
    <a:masterClrMapping/>
  </p:clrMapOvr>
</p:sld>
</file>

<file path=ppt/theme/theme1.xml><?xml version="1.0" encoding="utf-8"?>
<a:theme xmlns:a="http://schemas.openxmlformats.org/drawingml/2006/main" name="KOM PPT 1053 2">
  <a:themeElements>
    <a:clrScheme name="RK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M PPT 1053 2" id="{175BC8AC-CA1D-4D64-B5B7-F58A0416BCAF}" vid="{31EAACAF-4BB6-4236-B843-392F9524A38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PowerPoint" ma:contentTypeID="0x010100BBA312BF02777149882D207184EC35C002008A79D0257A5810419CB9523DDCE6CC87" ma:contentTypeVersion="24" ma:contentTypeDescription="Skapa ny presentation" ma:contentTypeScope="" ma:versionID="933fd0d7572397abd86044028eafea66">
  <xsd:schema xmlns:xsd="http://www.w3.org/2001/XMLSchema" xmlns:xs="http://www.w3.org/2001/XMLSchema" xmlns:p="http://schemas.microsoft.com/office/2006/metadata/properties" xmlns:ns2="4e9c2f0c-7bf8-49af-8356-cbf363fc78a7" xmlns:ns3="cc625d36-bb37-4650-91b9-0c96159295ba" xmlns:ns4="18f3d968-6251-40b0-9f11-012b293496c2" targetNamespace="http://schemas.microsoft.com/office/2006/metadata/properties" ma:root="true" ma:fieldsID="4944d338b1fbbf0bc2035a8cfd20646f" ns2:_="" ns3:_="" ns4:_="">
    <xsd:import namespace="4e9c2f0c-7bf8-49af-8356-cbf363fc78a7"/>
    <xsd:import namespace="cc625d36-bb37-4650-91b9-0c96159295ba"/>
    <xsd:import namespace="18f3d968-6251-40b0-9f11-012b293496c2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3:TaxCatchAllLabel" minOccurs="0"/>
                <xsd:element ref="ns3:k46d94c0acf84ab9a79866a9d8b1905f" minOccurs="0"/>
                <xsd:element ref="ns3:TaxCatchAll" minOccurs="0"/>
                <xsd:element ref="ns3:edbe0b5c82304c8e847ab7b8c02a77c3" minOccurs="0"/>
                <xsd:element ref="ns4:RKNyckel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Taxonomy Catch All Column1" ma:description="" ma:hidden="true" ma:list="{83d6ad9b-034f-41d1-beb9-4c02e3df0945}" ma:internalName="TaxCatchAllLabel" ma:readOnly="true" ma:showField="CatchAllDataLabel" ma:web="a21b6e32-1674-4145-a890-8846b06aae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fieldId="{446d94c0-acf8-4ab9-a798-66a9d8b1905f}" ma:sspId="d07acfae-4dfa-4949-99a8-259efd31a6ae" ma:termSetId="8c1436be-a8c9-4c8f-93bb-07dc2d5595b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83d6ad9b-034f-41d1-beb9-4c02e3df0945}" ma:internalName="TaxCatchAll" ma:showField="CatchAllData" ma:web="a21b6e32-1674-4145-a890-8846b06aae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5.xml><?xml version="1.0" encoding="utf-8"?>
<?mso-contentType ?>
<SharedContentType xmlns="Microsoft.SharePoint.Taxonomy.ContentTypeSync" SourceId="d07acfae-4dfa-4949-99a8-259efd31a6ae" ContentTypeId="0x010100BBA312BF02777149882D207184EC35C002" PreviousValue="true"/>
</file>

<file path=customXml/itemProps1.xml><?xml version="1.0" encoding="utf-8"?>
<ds:datastoreItem xmlns:ds="http://schemas.openxmlformats.org/officeDocument/2006/customXml" ds:itemID="{5FE31197-1A8F-4AB9-BEB0-927F76A85A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83238B-9372-4D1F-876A-49061617985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8f3d968-6251-40b0-9f11-012b293496c2"/>
    <ds:schemaRef ds:uri="http://purl.org/dc/elements/1.1/"/>
    <ds:schemaRef ds:uri="http://schemas.microsoft.com/office/2006/metadata/properties"/>
    <ds:schemaRef ds:uri="cc625d36-bb37-4650-91b9-0c96159295ba"/>
    <ds:schemaRef ds:uri="4e9c2f0c-7bf8-49af-8356-cbf363fc78a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222233-EC40-4C6A-9B7B-55A713E535E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E93B78F-1003-447C-B21D-FA64D3699B10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B2B841F1-656C-4827-86AC-6D3D5FD927B3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KOM PPT 1053</Template>
  <TotalTime>0</TotalTime>
  <Words>779</Words>
  <Application>Microsoft Office PowerPoint</Application>
  <PresentationFormat>Bredbild</PresentationFormat>
  <Paragraphs>133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KOM PPT 1053 2</vt:lpstr>
      <vt:lpstr>SOU 2020:69 Äldre har aldrig varit yngre - allt fler kan och vill arbeta längre</vt:lpstr>
      <vt:lpstr>Delegationen</vt:lpstr>
      <vt:lpstr>Uppdraget och avgränsningar</vt:lpstr>
      <vt:lpstr>Arbetet</vt:lpstr>
      <vt:lpstr>Fler behöver arbeta längre</vt:lpstr>
      <vt:lpstr>Goda förutsättningar för ett längre arbetsliv</vt:lpstr>
      <vt:lpstr>Kvarvarande hinder för ett längre arbetsliv</vt:lpstr>
      <vt:lpstr>Allmänna överväganden</vt:lpstr>
      <vt:lpstr>Delegationens bedömning är att:</vt:lpstr>
      <vt:lpstr>Delegationens förslag för att kunskapshöjande och attitydpåverkande insatser ska präglas av långsiktighet och uthållighet </vt:lpstr>
      <vt:lpstr>Tack för uppmärksamheten!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Möte med ledamöter</dc:title>
  <dc:creator>Anna Fransson</dc:creator>
  <cp:lastModifiedBy>Anders Ferbe</cp:lastModifiedBy>
  <cp:revision>116</cp:revision>
  <cp:lastPrinted>2019-04-10T14:14:41Z</cp:lastPrinted>
  <dcterms:created xsi:type="dcterms:W3CDTF">2019-02-19T12:24:32Z</dcterms:created>
  <dcterms:modified xsi:type="dcterms:W3CDTF">2021-02-23T10:35:52Z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ContentTypeId">
    <vt:lpwstr>0x010100BBA312BF02777149882D207184EC35C002008A79D0257A5810419CB9523DDCE6CC87</vt:lpwstr>
  </property>
  <property fmtid="{D5CDD505-2E9C-101B-9397-08002B2CF9AE}" pid="4" name="TaxKeyword">
    <vt:lpwstr/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TaxKeywordTaxHTField">
    <vt:lpwstr/>
  </property>
</Properties>
</file>