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8" r:id="rId4"/>
    <p:sldId id="276" r:id="rId5"/>
    <p:sldId id="278" r:id="rId6"/>
    <p:sldId id="280" r:id="rId7"/>
    <p:sldId id="310" r:id="rId8"/>
    <p:sldId id="312" r:id="rId9"/>
    <p:sldId id="314" r:id="rId10"/>
    <p:sldId id="316" r:id="rId11"/>
    <p:sldId id="318" r:id="rId12"/>
    <p:sldId id="308" r:id="rId13"/>
    <p:sldId id="305" r:id="rId14"/>
    <p:sldId id="306" r:id="rId15"/>
  </p:sldIdLst>
  <p:sldSz cx="12192000" cy="6858000"/>
  <p:notesSz cx="6761163" cy="99425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50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14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ID.AAU.DK\Users\hpq\Documents\Artikler\TimeUseNordic\Resultater\DeskriptivAnalyseWithoutCI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18007762963451E-2"/>
          <c:y val="1.8348085701920352E-2"/>
          <c:w val="0.73873983496443885"/>
          <c:h val="0.87497086380380396"/>
        </c:manualLayout>
      </c:layout>
      <c:lineChart>
        <c:grouping val="standard"/>
        <c:varyColors val="0"/>
        <c:ser>
          <c:idx val="0"/>
          <c:order val="0"/>
          <c:tx>
            <c:v>Denmark</c:v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Rate!$A$4:$A$26</c:f>
              <c:numCache>
                <c:formatCode>General</c:formatCode>
                <c:ptCount val="2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</c:numCache>
            </c:numRef>
          </c:cat>
          <c:val>
            <c:numRef>
              <c:f>Rate!$C$4:$C$26</c:f>
              <c:numCache>
                <c:formatCode>0.00</c:formatCode>
                <c:ptCount val="23"/>
                <c:pt idx="1">
                  <c:v>0.27715719999999999</c:v>
                </c:pt>
                <c:pt idx="12">
                  <c:v>0.34863559999999999</c:v>
                </c:pt>
                <c:pt idx="20">
                  <c:v>0.34520840000000003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890-4F01-BC4F-10C3A69563DE}"/>
            </c:ext>
          </c:extLst>
        </c:ser>
        <c:ser>
          <c:idx val="1"/>
          <c:order val="1"/>
          <c:tx>
            <c:v>95 % CI</c:v>
          </c:tx>
          <c:spPr>
            <a:ln>
              <a:solidFill>
                <a:srgbClr val="FF0000"/>
              </a:solidFill>
              <a:prstDash val="dash"/>
            </a:ln>
          </c:spPr>
          <c:marker>
            <c:symbol val="none"/>
          </c:marker>
          <c:val>
            <c:numRef>
              <c:f>Rate!$B$4:$B$26</c:f>
              <c:numCache>
                <c:formatCode>General</c:formatCode>
                <c:ptCount val="23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890-4F01-BC4F-10C3A69563DE}"/>
            </c:ext>
          </c:extLst>
        </c:ser>
        <c:ser>
          <c:idx val="2"/>
          <c:order val="2"/>
          <c:tx>
            <c:v>HCI</c:v>
          </c:tx>
          <c:spPr>
            <a:ln>
              <a:solidFill>
                <a:srgbClr val="FF0000"/>
              </a:solidFill>
              <a:prstDash val="dash"/>
            </a:ln>
          </c:spPr>
          <c:marker>
            <c:symbol val="none"/>
          </c:marker>
          <c:val>
            <c:numRef>
              <c:f>Rate!$D$4:$D$26</c:f>
              <c:numCache>
                <c:formatCode>General</c:formatCode>
                <c:ptCount val="23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890-4F01-BC4F-10C3A69563DE}"/>
            </c:ext>
          </c:extLst>
        </c:ser>
        <c:ser>
          <c:idx val="3"/>
          <c:order val="3"/>
          <c:tx>
            <c:v>Sweden</c:v>
          </c:tx>
          <c:spPr>
            <a:ln>
              <a:solidFill>
                <a:srgbClr val="00B0F0"/>
              </a:solidFill>
            </a:ln>
          </c:spPr>
          <c:marker>
            <c:symbol val="triangle"/>
            <c:size val="7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val>
            <c:numRef>
              <c:f>Rate!$F$4:$F$26</c:f>
              <c:numCache>
                <c:formatCode>General</c:formatCode>
                <c:ptCount val="23"/>
                <c:pt idx="0" formatCode="0.00">
                  <c:v>0.48</c:v>
                </c:pt>
                <c:pt idx="6" formatCode="0.00">
                  <c:v>0.52083330000000005</c:v>
                </c:pt>
                <c:pt idx="13" formatCode="0.00">
                  <c:v>0.50738150000000004</c:v>
                </c:pt>
                <c:pt idx="17" formatCode="0.00">
                  <c:v>0.4824561</c:v>
                </c:pt>
                <c:pt idx="22" formatCode="0.00">
                  <c:v>0.53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890-4F01-BC4F-10C3A69563DE}"/>
            </c:ext>
          </c:extLst>
        </c:ser>
        <c:ser>
          <c:idx val="4"/>
          <c:order val="4"/>
          <c:tx>
            <c:v>95 % CI</c:v>
          </c:tx>
          <c:spPr>
            <a:ln>
              <a:solidFill>
                <a:srgbClr val="00B0F0"/>
              </a:solidFill>
              <a:prstDash val="dash"/>
            </a:ln>
          </c:spPr>
          <c:marker>
            <c:symbol val="none"/>
          </c:marker>
          <c:val>
            <c:numRef>
              <c:f>Rate!$E$4:$E$26</c:f>
              <c:numCache>
                <c:formatCode>General</c:formatCode>
                <c:ptCount val="23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7890-4F01-BC4F-10C3A69563DE}"/>
            </c:ext>
          </c:extLst>
        </c:ser>
        <c:ser>
          <c:idx val="5"/>
          <c:order val="5"/>
          <c:tx>
            <c:v>HCI</c:v>
          </c:tx>
          <c:spPr>
            <a:ln>
              <a:solidFill>
                <a:srgbClr val="00B0F0"/>
              </a:solidFill>
              <a:prstDash val="dash"/>
            </a:ln>
          </c:spPr>
          <c:marker>
            <c:symbol val="none"/>
          </c:marker>
          <c:val>
            <c:numRef>
              <c:f>Rate!$G$4:$G$26</c:f>
              <c:numCache>
                <c:formatCode>General</c:formatCode>
                <c:ptCount val="23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7890-4F01-BC4F-10C3A69563DE}"/>
            </c:ext>
          </c:extLst>
        </c:ser>
        <c:ser>
          <c:idx val="6"/>
          <c:order val="6"/>
          <c:tx>
            <c:v>Norway</c:v>
          </c:tx>
          <c:spPr>
            <a:ln>
              <a:solidFill>
                <a:srgbClr val="002060"/>
              </a:solidFill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marker>
          <c:val>
            <c:numRef>
              <c:f>Rate!$I$4:$I$26</c:f>
              <c:numCache>
                <c:formatCode>General</c:formatCode>
                <c:ptCount val="23"/>
                <c:pt idx="6" formatCode="0.00">
                  <c:v>0.52</c:v>
                </c:pt>
                <c:pt idx="12">
                  <c:v>0.57999999999999996</c:v>
                </c:pt>
                <c:pt idx="17" formatCode="0.00">
                  <c:v>0.48</c:v>
                </c:pt>
                <c:pt idx="22" formatCode="0.00">
                  <c:v>0.61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7890-4F01-BC4F-10C3A69563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3222504"/>
        <c:axId val="313217800"/>
      </c:lineChart>
      <c:catAx>
        <c:axId val="313222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321780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1321780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13222504"/>
        <c:crosses val="autoZero"/>
        <c:crossBetween val="midCat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overlay val="0"/>
    </c:legend>
    <c:plotVisOnly val="1"/>
    <c:dispBlanksAs val="span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Scope!$B$2</c:f>
              <c:strCache>
                <c:ptCount val="1"/>
                <c:pt idx="0">
                  <c:v>Denmark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Scope!$A$3:$A$26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Scope!$B$3:$B$26</c:f>
              <c:numCache>
                <c:formatCode>0.00</c:formatCode>
                <c:ptCount val="24"/>
                <c:pt idx="1">
                  <c:v>1.194545</c:v>
                </c:pt>
                <c:pt idx="12">
                  <c:v>1.3064960000000001</c:v>
                </c:pt>
                <c:pt idx="20">
                  <c:v>1.32646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733-4554-BD5A-A733A202643E}"/>
            </c:ext>
          </c:extLst>
        </c:ser>
        <c:ser>
          <c:idx val="1"/>
          <c:order val="1"/>
          <c:tx>
            <c:strRef>
              <c:f>Scope!$C$2</c:f>
              <c:strCache>
                <c:ptCount val="1"/>
                <c:pt idx="0">
                  <c:v>Sweden</c:v>
                </c:pt>
              </c:strCache>
            </c:strRef>
          </c:tx>
          <c:spPr>
            <a:ln>
              <a:solidFill>
                <a:srgbClr val="00B0F0"/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Scope!$A$3:$A$26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Scope!$C$3:$C$26</c:f>
              <c:numCache>
                <c:formatCode>General</c:formatCode>
                <c:ptCount val="24"/>
                <c:pt idx="0" formatCode="0.00">
                  <c:v>1.5826769999999999</c:v>
                </c:pt>
                <c:pt idx="6" formatCode="0.00">
                  <c:v>1.5826089999999999</c:v>
                </c:pt>
                <c:pt idx="13" formatCode="0.00">
                  <c:v>1.529326</c:v>
                </c:pt>
                <c:pt idx="17" formatCode="0.00">
                  <c:v>1.564846</c:v>
                </c:pt>
                <c:pt idx="21" formatCode="0.00">
                  <c:v>1.6661680000000001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733-4554-BD5A-A733A202643E}"/>
            </c:ext>
          </c:extLst>
        </c:ser>
        <c:ser>
          <c:idx val="2"/>
          <c:order val="2"/>
          <c:tx>
            <c:strRef>
              <c:f>Scope!$D$2</c:f>
              <c:strCache>
                <c:ptCount val="1"/>
                <c:pt idx="0">
                  <c:v>Norway</c:v>
                </c:pt>
              </c:strCache>
            </c:strRef>
          </c:tx>
          <c:spPr>
            <a:ln>
              <a:solidFill>
                <a:srgbClr val="00206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</c:spPr>
          </c:marker>
          <c:cat>
            <c:numRef>
              <c:f>Scope!$A$3:$A$26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Scope!$D$3:$D$26</c:f>
              <c:numCache>
                <c:formatCode>General</c:formatCode>
                <c:ptCount val="24"/>
                <c:pt idx="5" formatCode="0.00">
                  <c:v>1.5844750000000001</c:v>
                </c:pt>
                <c:pt idx="12" formatCode="0.00">
                  <c:v>1.843324</c:v>
                </c:pt>
                <c:pt idx="17" formatCode="0.00">
                  <c:v>1.795337</c:v>
                </c:pt>
                <c:pt idx="23" formatCode="0.00">
                  <c:v>1.965017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733-4554-BD5A-A733A20264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3218584"/>
        <c:axId val="313218976"/>
      </c:lineChart>
      <c:catAx>
        <c:axId val="313218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321897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1321897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13218584"/>
        <c:crosses val="autoZero"/>
        <c:crossBetween val="midCat"/>
      </c:valAx>
    </c:plotArea>
    <c:legend>
      <c:legendPos val="r"/>
      <c:overlay val="0"/>
    </c:legend>
    <c:plotVisOnly val="1"/>
    <c:dispBlanksAs val="span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914F-9B48-4F05-A289-35155C162824}" type="datetimeFigureOut">
              <a:rPr lang="sv-SE" smtClean="0"/>
              <a:t>2018-11-09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9426-6450-456A-8EB0-A674923FC6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295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914F-9B48-4F05-A289-35155C162824}" type="datetimeFigureOut">
              <a:rPr lang="sv-SE" smtClean="0"/>
              <a:t>2018-11-09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9426-6450-456A-8EB0-A674923FC6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644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914F-9B48-4F05-A289-35155C162824}" type="datetimeFigureOut">
              <a:rPr lang="sv-SE" smtClean="0"/>
              <a:t>2018-11-09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9426-6450-456A-8EB0-A674923FC6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84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914F-9B48-4F05-A289-35155C162824}" type="datetimeFigureOut">
              <a:rPr lang="sv-SE" smtClean="0"/>
              <a:t>2018-11-09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9426-6450-456A-8EB0-A674923FC6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148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914F-9B48-4F05-A289-35155C162824}" type="datetimeFigureOut">
              <a:rPr lang="sv-SE" smtClean="0"/>
              <a:t>2018-11-09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9426-6450-456A-8EB0-A674923FC6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113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914F-9B48-4F05-A289-35155C162824}" type="datetimeFigureOut">
              <a:rPr lang="sv-SE" smtClean="0"/>
              <a:t>2018-11-09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9426-6450-456A-8EB0-A674923FC6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692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914F-9B48-4F05-A289-35155C162824}" type="datetimeFigureOut">
              <a:rPr lang="sv-SE" smtClean="0"/>
              <a:t>2018-11-09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9426-6450-456A-8EB0-A674923FC6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092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914F-9B48-4F05-A289-35155C162824}" type="datetimeFigureOut">
              <a:rPr lang="sv-SE" smtClean="0"/>
              <a:t>2018-11-09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9426-6450-456A-8EB0-A674923FC6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57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914F-9B48-4F05-A289-35155C162824}" type="datetimeFigureOut">
              <a:rPr lang="sv-SE" smtClean="0"/>
              <a:t>2018-11-09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9426-6450-456A-8EB0-A674923FC6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836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914F-9B48-4F05-A289-35155C162824}" type="datetimeFigureOut">
              <a:rPr lang="sv-SE" smtClean="0"/>
              <a:t>2018-11-09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9426-6450-456A-8EB0-A674923FC6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2277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914F-9B48-4F05-A289-35155C162824}" type="datetimeFigureOut">
              <a:rPr lang="sv-SE" smtClean="0"/>
              <a:t>2018-11-09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9426-6450-456A-8EB0-A674923FC6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712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1914F-9B48-4F05-A289-35155C162824}" type="datetimeFigureOut">
              <a:rPr lang="sv-SE" smtClean="0"/>
              <a:t>2018-11-09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99426-6450-456A-8EB0-A674923FC6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266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v-SE" sz="6000" dirty="0"/>
              <a:t/>
            </a:r>
            <a:br>
              <a:rPr lang="sv-SE" sz="6000" dirty="0"/>
            </a:br>
            <a:r>
              <a:rPr lang="sv-SE" sz="6000" dirty="0"/>
              <a:t/>
            </a:r>
            <a:br>
              <a:rPr lang="sv-SE" sz="6000" dirty="0"/>
            </a:br>
            <a:r>
              <a:rPr lang="sv-SE" sz="6000" dirty="0"/>
              <a:t/>
            </a:r>
            <a:br>
              <a:rPr lang="sv-SE" sz="6000" dirty="0"/>
            </a:br>
            <a:r>
              <a:rPr lang="sv-SE" sz="6000" dirty="0"/>
              <a:t/>
            </a:r>
            <a:br>
              <a:rPr lang="sv-SE" sz="6000" dirty="0"/>
            </a:br>
            <a:r>
              <a:rPr lang="sv-SE" sz="6000" dirty="0"/>
              <a:t>Civilsamhällets betydelse i Sverige och övriga Skandinavien</a:t>
            </a:r>
            <a:br>
              <a:rPr lang="sv-SE" sz="6000" dirty="0"/>
            </a:br>
            <a:endParaRPr lang="sv-SE" sz="60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dirty="0">
                <a:latin typeface="+mj-lt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sv-SE" dirty="0">
                <a:latin typeface="+mj-lt"/>
                <a:cs typeface="Times New Roman" pitchFamily="18" charset="0"/>
              </a:rPr>
              <a:t> Tankesmedjan 60 PLUS!</a:t>
            </a:r>
          </a:p>
          <a:p>
            <a:pPr marL="0" indent="0">
              <a:buNone/>
            </a:pPr>
            <a:r>
              <a:rPr lang="sv-SE" dirty="0">
                <a:latin typeface="+mj-lt"/>
                <a:cs typeface="Times New Roman" pitchFamily="18" charset="0"/>
              </a:rPr>
              <a:t> Föreläsning och samtal med Lars Svedberg den 5/11 2018  </a:t>
            </a:r>
          </a:p>
          <a:p>
            <a:pPr marL="0" indent="0">
              <a:buNone/>
            </a:pPr>
            <a:endParaRPr lang="sv-SE" dirty="0">
              <a:latin typeface="+mj-lt"/>
              <a:cs typeface="Times New Roman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9785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>
            <a:extLst>
              <a:ext uri="{FF2B5EF4-FFF2-40B4-BE49-F238E27FC236}">
                <a16:creationId xmlns:a16="http://schemas.microsoft.com/office/drawing/2014/main" xmlns="" id="{95487DCB-2D11-4894-AEBF-BB21AC223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1563" y="296863"/>
            <a:ext cx="6934200" cy="1143000"/>
          </a:xfrm>
        </p:spPr>
        <p:txBody>
          <a:bodyPr>
            <a:normAutofit fontScale="90000"/>
          </a:bodyPr>
          <a:lstStyle/>
          <a:p>
            <a:r>
              <a:rPr lang="sv-SE" altLang="sv-SE" sz="3200">
                <a:ea typeface="ＭＳ Ｐゴシック" panose="020B0600070205080204" pitchFamily="34" charset="-128"/>
              </a:rPr>
              <a:t>Var man gjorde frivilliga insatser i Norge på 1990-, 2000- och 2010-talet</a:t>
            </a:r>
          </a:p>
        </p:txBody>
      </p:sp>
      <p:pic>
        <p:nvPicPr>
          <p:cNvPr id="13315" name="Picture 2">
            <a:extLst>
              <a:ext uri="{FF2B5EF4-FFF2-40B4-BE49-F238E27FC236}">
                <a16:creationId xmlns:a16="http://schemas.microsoft.com/office/drawing/2014/main" xmlns="" id="{753B8445-F251-40E9-B7A3-94DD69396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439" y="1700214"/>
            <a:ext cx="8823325" cy="530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7696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ubrik 1">
            <a:extLst>
              <a:ext uri="{FF2B5EF4-FFF2-40B4-BE49-F238E27FC236}">
                <a16:creationId xmlns:a16="http://schemas.microsoft.com/office/drawing/2014/main" xmlns="" id="{506888B1-094A-4145-81B6-4BBD35626E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03613" y="260350"/>
            <a:ext cx="6934200" cy="1143000"/>
          </a:xfrm>
        </p:spPr>
        <p:txBody>
          <a:bodyPr>
            <a:normAutofit fontScale="90000"/>
          </a:bodyPr>
          <a:lstStyle/>
          <a:p>
            <a:r>
              <a:rPr lang="sv-SE" altLang="sv-SE" sz="3200">
                <a:ea typeface="ＭＳ Ｐゴシック" panose="020B0600070205080204" pitchFamily="34" charset="-128"/>
              </a:rPr>
              <a:t>Var man gjorde frivilliga insatser i Sverige på 1990-, 2000- och 2010-talet</a:t>
            </a:r>
          </a:p>
        </p:txBody>
      </p:sp>
      <p:pic>
        <p:nvPicPr>
          <p:cNvPr id="14339" name="Picture 2">
            <a:extLst>
              <a:ext uri="{FF2B5EF4-FFF2-40B4-BE49-F238E27FC236}">
                <a16:creationId xmlns:a16="http://schemas.microsoft.com/office/drawing/2014/main" xmlns="" id="{EF024779-631B-491C-ADED-AA68C3A8E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1592264"/>
            <a:ext cx="8520112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908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985094" y="411162"/>
            <a:ext cx="10515600" cy="1325563"/>
          </a:xfrm>
        </p:spPr>
        <p:txBody>
          <a:bodyPr>
            <a:noAutofit/>
          </a:bodyPr>
          <a:lstStyle/>
          <a:p>
            <a:r>
              <a:rPr lang="sv-SE" sz="3600" dirty="0">
                <a:latin typeface="Futura Bk BT" pitchFamily="34" charset="0"/>
              </a:rPr>
              <a:t>Varför finns det ett så stort civilsamhälle, så många organisationer och ett så omfattande ideellt engagemang i Skandinavien I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50900" y="17367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dirty="0"/>
              <a:t>  </a:t>
            </a:r>
            <a:r>
              <a:rPr lang="sv-SE" b="1" dirty="0"/>
              <a:t>Historiska betingelser</a:t>
            </a:r>
          </a:p>
          <a:p>
            <a:pPr>
              <a:buFontTx/>
              <a:buChar char="-"/>
            </a:pPr>
            <a:r>
              <a:rPr lang="sv-SE" dirty="0"/>
              <a:t>mycket lång tradition av ”folkligt” deltagande och inflytande</a:t>
            </a:r>
          </a:p>
          <a:p>
            <a:pPr>
              <a:buFontTx/>
              <a:buChar char="-"/>
            </a:pPr>
            <a:r>
              <a:rPr lang="sv-SE" dirty="0"/>
              <a:t>folkrörelsetradition (mycket äldre än socialdemokratin); medlemskap, inflytande och klassöverskridande </a:t>
            </a:r>
          </a:p>
          <a:p>
            <a:pPr>
              <a:buFontTx/>
              <a:buChar char="-"/>
            </a:pPr>
            <a:r>
              <a:rPr lang="sv-SE" i="1" dirty="0"/>
              <a:t>långvariga stabila demokratier</a:t>
            </a:r>
            <a:r>
              <a:rPr lang="sv-SE" dirty="0"/>
              <a:t>; betydelsen av en icke-restriktiv lagstiftning, eller ingen alls</a:t>
            </a:r>
          </a:p>
          <a:p>
            <a:pPr>
              <a:buFontTx/>
              <a:buChar char="-"/>
            </a:pPr>
            <a:r>
              <a:rPr lang="sv-SE" dirty="0"/>
              <a:t>en viss jämställdhet mellan män och kvinnor</a:t>
            </a:r>
          </a:p>
          <a:p>
            <a:pPr>
              <a:buFontTx/>
              <a:buChar char="-"/>
            </a:pPr>
            <a:r>
              <a:rPr lang="sv-SE" dirty="0"/>
              <a:t>omfördelning, relativ jämlikhet och stor andel av befolkningen i arbete</a:t>
            </a:r>
          </a:p>
          <a:p>
            <a:pPr>
              <a:buFontTx/>
              <a:buChar char="-"/>
            </a:pPr>
            <a:r>
              <a:rPr lang="sv-SE" dirty="0"/>
              <a:t>välfärdsstaten styr bort från ”social service”; betyder att ideellt arbete inte blir en ”hjälpa andra” aktivitet i första hand     </a:t>
            </a:r>
          </a:p>
          <a:p>
            <a:pPr marL="0" indent="0">
              <a:buNone/>
            </a:pPr>
            <a:r>
              <a:rPr lang="sv-SE" sz="2400" dirty="0"/>
              <a:t>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4225881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dirty="0">
                <a:latin typeface="Futura Bk BT" pitchFamily="34" charset="0"/>
              </a:rPr>
              <a:t>Varför finns det ett så stort civilsamhälle, så många organisationer och ett så omfattande ideellt engagemang i Skandinavien? II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8600" dirty="0"/>
              <a:t>   </a:t>
            </a:r>
            <a:r>
              <a:rPr lang="sv-SE" sz="11200" b="1" dirty="0"/>
              <a:t>Strukturella betingelser </a:t>
            </a:r>
          </a:p>
          <a:p>
            <a:pPr marL="0" indent="0">
              <a:buNone/>
            </a:pPr>
            <a:r>
              <a:rPr lang="sv-SE" sz="11200" dirty="0"/>
              <a:t>- en väldig täthet av organisationer (ett land av föreningar sade de</a:t>
            </a:r>
          </a:p>
          <a:p>
            <a:pPr marL="0" indent="0">
              <a:buNone/>
            </a:pPr>
            <a:r>
              <a:rPr lang="sv-SE" sz="11200" dirty="0"/>
              <a:t>   Tocqueville och Thörnberg), skapar en stor efterfrågan på insatser </a:t>
            </a:r>
          </a:p>
          <a:p>
            <a:pPr marL="0" indent="0">
              <a:buNone/>
            </a:pPr>
            <a:r>
              <a:rPr lang="sv-SE" sz="11200" dirty="0"/>
              <a:t> - en stark stat som uppmuntrar till aktivism och organisering</a:t>
            </a:r>
          </a:p>
          <a:p>
            <a:pPr marL="0" indent="0">
              <a:buNone/>
            </a:pPr>
            <a:r>
              <a:rPr lang="sv-SE" sz="11200" dirty="0"/>
              <a:t> - en stark stat/kommuner som ger ett mycket stort stöd till infrastruktur</a:t>
            </a:r>
          </a:p>
          <a:p>
            <a:pPr marL="0" indent="0">
              <a:buNone/>
            </a:pPr>
            <a:r>
              <a:rPr lang="sv-SE" sz="11200" dirty="0"/>
              <a:t>   och styr mot viss organisering</a:t>
            </a:r>
          </a:p>
          <a:p>
            <a:pPr marL="0" indent="0">
              <a:buNone/>
            </a:pPr>
            <a:r>
              <a:rPr lang="sv-SE" sz="11200" dirty="0"/>
              <a:t> - (arbets)marknadens utformning  </a:t>
            </a:r>
          </a:p>
          <a:p>
            <a:pPr marL="0" indent="0">
              <a:buNone/>
            </a:pPr>
            <a:r>
              <a:rPr lang="sv-SE" sz="11200" dirty="0"/>
              <a:t> - folkrörelseformen ger möjlighet för många frivilligroller och identiteter</a:t>
            </a:r>
          </a:p>
          <a:p>
            <a:pPr marL="0" indent="0">
              <a:buNone/>
            </a:pPr>
            <a:r>
              <a:rPr lang="sv-SE" sz="11200" dirty="0"/>
              <a:t> - förmåga till flexibilitet och till att möta den ”kollektiva individualismen”-</a:t>
            </a:r>
          </a:p>
          <a:p>
            <a:pPr marL="0" indent="0">
              <a:buNone/>
            </a:pPr>
            <a:endParaRPr lang="sv-SE" sz="11200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01562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5321" y="273443"/>
            <a:ext cx="10515600" cy="1523263"/>
          </a:xfrm>
        </p:spPr>
        <p:txBody>
          <a:bodyPr>
            <a:normAutofit/>
          </a:bodyPr>
          <a:lstStyle/>
          <a:p>
            <a:r>
              <a:rPr lang="sv-SE" sz="3200" dirty="0">
                <a:latin typeface="Futura Bk BT" pitchFamily="34" charset="0"/>
              </a:rPr>
              <a:t>Varför finns det ett så stort civilsamhälle, så många organisationer och ett så omfattande ideellt engagemang i Sverige? III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5321" y="1596980"/>
            <a:ext cx="10515600" cy="459286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endParaRPr lang="sv-SE" sz="2000" dirty="0"/>
          </a:p>
          <a:p>
            <a:pPr marL="0" indent="0">
              <a:buNone/>
            </a:pPr>
            <a:r>
              <a:rPr lang="sv-SE" sz="3200" dirty="0"/>
              <a:t>  </a:t>
            </a:r>
            <a:r>
              <a:rPr lang="sv-SE" sz="3200" b="1" dirty="0"/>
              <a:t>Kulturella och individuella betingelser</a:t>
            </a:r>
          </a:p>
          <a:p>
            <a:pPr>
              <a:buFontTx/>
              <a:buChar char="-"/>
            </a:pPr>
            <a:r>
              <a:rPr lang="sv-SE" sz="3600" dirty="0"/>
              <a:t>tillgång till sociala arenor</a:t>
            </a:r>
          </a:p>
          <a:p>
            <a:pPr>
              <a:buFontTx/>
              <a:buChar char="-"/>
            </a:pPr>
            <a:r>
              <a:rPr lang="sv-SE" sz="3600" dirty="0"/>
              <a:t>frivilligt och civilt engagemang som kulturellt och socialt arv</a:t>
            </a:r>
          </a:p>
          <a:p>
            <a:pPr>
              <a:buFontTx/>
              <a:buChar char="-"/>
            </a:pPr>
            <a:r>
              <a:rPr lang="sv-SE" sz="3600" dirty="0"/>
              <a:t>utbildning och tillhörighet till nätverk som förstärkande faktorer</a:t>
            </a:r>
          </a:p>
          <a:p>
            <a:pPr>
              <a:buFontTx/>
              <a:buChar char="-"/>
            </a:pPr>
            <a:r>
              <a:rPr lang="sv-SE" sz="3600" dirty="0"/>
              <a:t>Sammantaget, ett kumulativt eller eroderande medborgarskap </a:t>
            </a:r>
          </a:p>
          <a:p>
            <a:pPr marL="0" indent="0">
              <a:buNone/>
            </a:pPr>
            <a:r>
              <a:rPr lang="sv-SE" sz="3600" dirty="0"/>
              <a:t>                              </a:t>
            </a:r>
          </a:p>
          <a:p>
            <a:pPr marL="0" indent="0">
              <a:buNone/>
            </a:pPr>
            <a:r>
              <a:rPr lang="sv-SE" sz="32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33816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000" dirty="0">
                <a:ea typeface="ＭＳ Ｐゴシック" pitchFamily="34" charset="-128"/>
              </a:rPr>
              <a:t>Några utgångspunkter I – </a:t>
            </a:r>
            <a:br>
              <a:rPr lang="sv-SE" sz="4000" dirty="0">
                <a:ea typeface="ＭＳ Ｐゴシック" pitchFamily="34" charset="-128"/>
              </a:rPr>
            </a:br>
            <a:r>
              <a:rPr lang="sv-SE" sz="4000" dirty="0">
                <a:ea typeface="ＭＳ Ｐゴシック" pitchFamily="34" charset="-128"/>
              </a:rPr>
              <a:t>”bestämningar”</a:t>
            </a:r>
            <a:r>
              <a:rPr lang="sv-SE" sz="4000" dirty="0">
                <a:ea typeface="ＭＳ Ｐゴシック" pitchFamily="34" charset="-128"/>
                <a:cs typeface="Arial" charset="0"/>
              </a:rPr>
              <a:t>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200" dirty="0">
                <a:ea typeface="ＭＳ Ｐゴシック" pitchFamily="-112" charset="-128"/>
                <a:cs typeface="Arial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200" dirty="0">
                <a:ea typeface="ＭＳ Ｐゴシック" pitchFamily="-112" charset="-128"/>
                <a:cs typeface="Arial" charset="0"/>
              </a:rPr>
              <a:t> •  </a:t>
            </a:r>
            <a:r>
              <a:rPr lang="sv-SE" sz="3600" dirty="0">
                <a:latin typeface="+mj-lt"/>
                <a:ea typeface="ＭＳ Ｐゴシック" pitchFamily="-112" charset="-128"/>
                <a:cs typeface="Arial" charset="0"/>
              </a:rPr>
              <a:t>det civila samhället – en samhälls</a:t>
            </a:r>
            <a:r>
              <a:rPr lang="sv-SE" sz="3600" b="1" dirty="0">
                <a:latin typeface="+mj-lt"/>
                <a:ea typeface="ＭＳ Ｐゴシック" pitchFamily="-112" charset="-128"/>
                <a:cs typeface="Arial" charset="0"/>
              </a:rPr>
              <a:t>sfär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600" dirty="0">
                <a:latin typeface="+mj-lt"/>
                <a:ea typeface="ＭＳ Ｐゴシック" pitchFamily="-112" charset="-128"/>
                <a:cs typeface="Arial" charset="0"/>
              </a:rPr>
              <a:t>•</a:t>
            </a:r>
            <a:r>
              <a:rPr lang="sv-SE" sz="3600" dirty="0">
                <a:latin typeface="+mj-lt"/>
                <a:ea typeface="ＭＳ Ｐゴシック" pitchFamily="-112" charset="-128"/>
              </a:rPr>
              <a:t> ideell/frivillig </a:t>
            </a:r>
            <a:r>
              <a:rPr lang="sv-SE" sz="3600" b="1" dirty="0">
                <a:latin typeface="+mj-lt"/>
                <a:ea typeface="ＭＳ Ｐゴシック" pitchFamily="-112" charset="-128"/>
              </a:rPr>
              <a:t>organisation</a:t>
            </a:r>
            <a:r>
              <a:rPr lang="sv-SE" sz="3600" dirty="0">
                <a:latin typeface="+mj-lt"/>
                <a:ea typeface="ＭＳ Ｐゴシック" pitchFamily="-112" charset="-128"/>
              </a:rPr>
              <a:t>/folkrörelse/social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600" dirty="0">
                <a:latin typeface="+mj-lt"/>
                <a:ea typeface="ＭＳ Ｐゴシック" pitchFamily="-112" charset="-128"/>
              </a:rPr>
              <a:t>   rörelse/non-profitorganisation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600" dirty="0">
                <a:latin typeface="Arial" panose="020B0604020202020204" pitchFamily="34" charset="0"/>
                <a:ea typeface="ＭＳ Ｐゴシック" pitchFamily="-112" charset="-128"/>
                <a:cs typeface="Arial" panose="020B0604020202020204" pitchFamily="34" charset="0"/>
              </a:rPr>
              <a:t>•  </a:t>
            </a:r>
            <a:r>
              <a:rPr lang="sv-SE" sz="3600" b="1" dirty="0">
                <a:latin typeface="+mj-lt"/>
                <a:ea typeface="ＭＳ Ｐゴシック" pitchFamily="-112" charset="-128"/>
                <a:cs typeface="Arial" panose="020B0604020202020204" pitchFamily="34" charset="0"/>
              </a:rPr>
              <a:t>stiftelser </a:t>
            </a:r>
            <a:r>
              <a:rPr lang="sv-SE" sz="3600" dirty="0">
                <a:latin typeface="+mj-lt"/>
                <a:ea typeface="ＭＳ Ｐゴシック" pitchFamily="-112" charset="-128"/>
                <a:cs typeface="Arial" panose="020B0604020202020204" pitchFamily="34" charset="0"/>
              </a:rPr>
              <a:t>m.m. </a:t>
            </a:r>
            <a:endParaRPr lang="sv-SE" sz="3600" dirty="0">
              <a:latin typeface="+mj-lt"/>
              <a:ea typeface="ＭＳ Ｐゴシック" pitchFamily="-112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sv-SE" sz="3600" dirty="0">
                <a:latin typeface="+mj-lt"/>
                <a:ea typeface="ＭＳ Ｐゴシック" pitchFamily="-112" charset="-128"/>
              </a:rPr>
              <a:t> </a:t>
            </a:r>
            <a:r>
              <a:rPr lang="sv-SE" sz="3600" b="1" dirty="0">
                <a:latin typeface="+mj-lt"/>
                <a:ea typeface="ＭＳ Ｐゴシック" pitchFamily="-112" charset="-128"/>
              </a:rPr>
              <a:t>nätverk</a:t>
            </a:r>
            <a:r>
              <a:rPr lang="sv-SE" sz="3600" dirty="0">
                <a:latin typeface="+mj-lt"/>
                <a:ea typeface="ＭＳ Ｐゴシック" pitchFamily="-112" charset="-128"/>
              </a:rPr>
              <a:t>, tillfälliga konstellationer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sv-SE" sz="3600" dirty="0">
                <a:latin typeface="Arial" panose="020B0604020202020204" pitchFamily="34" charset="0"/>
                <a:ea typeface="ＭＳ Ｐゴシック" pitchFamily="-112" charset="-128"/>
                <a:cs typeface="Arial" panose="020B0604020202020204" pitchFamily="34" charset="0"/>
              </a:rPr>
              <a:t>•</a:t>
            </a:r>
            <a:r>
              <a:rPr lang="sv-SE" sz="3600" dirty="0">
                <a:latin typeface="+mj-lt"/>
                <a:ea typeface="ＭＳ Ｐゴシック" pitchFamily="-112" charset="-128"/>
              </a:rPr>
              <a:t>  </a:t>
            </a:r>
            <a:r>
              <a:rPr lang="sv-SE" sz="3600" b="1" dirty="0">
                <a:latin typeface="+mj-lt"/>
                <a:ea typeface="ＭＳ Ｐゴシック" pitchFamily="-112" charset="-128"/>
              </a:rPr>
              <a:t>det informella</a:t>
            </a:r>
            <a:r>
              <a:rPr lang="sv-SE" sz="3600" dirty="0">
                <a:latin typeface="+mj-lt"/>
                <a:ea typeface="ＭＳ Ｐゴシック" pitchFamily="-112" charset="-128"/>
              </a:rPr>
              <a:t>, oorganiserade         </a:t>
            </a:r>
          </a:p>
        </p:txBody>
      </p:sp>
    </p:spTree>
    <p:extLst>
      <p:ext uri="{BB962C8B-B14F-4D97-AF65-F5344CB8AC3E}">
        <p14:creationId xmlns:p14="http://schemas.microsoft.com/office/powerpoint/2010/main" val="585287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>
                <a:ea typeface="ＭＳ Ｐゴシック" pitchFamily="34" charset="-128"/>
              </a:rPr>
              <a:t/>
            </a:r>
            <a:br>
              <a:rPr lang="sv-SE" dirty="0">
                <a:ea typeface="ＭＳ Ｐゴシック" pitchFamily="34" charset="-128"/>
              </a:rPr>
            </a:br>
            <a:r>
              <a:rPr lang="sv-SE" dirty="0">
                <a:ea typeface="ＭＳ Ｐゴシック" pitchFamily="34" charset="-128"/>
              </a:rPr>
              <a:t/>
            </a:r>
            <a:br>
              <a:rPr lang="sv-SE" dirty="0">
                <a:ea typeface="ＭＳ Ｐゴシック" pitchFamily="34" charset="-128"/>
              </a:rPr>
            </a:br>
            <a:r>
              <a:rPr lang="sv-SE" dirty="0">
                <a:ea typeface="ＭＳ Ｐゴシック" pitchFamily="34" charset="-128"/>
              </a:rPr>
              <a:t>Några utgångspunkter II – </a:t>
            </a:r>
            <a:br>
              <a:rPr lang="sv-SE" dirty="0">
                <a:ea typeface="ＭＳ Ｐゴシック" pitchFamily="34" charset="-128"/>
              </a:rPr>
            </a:br>
            <a:r>
              <a:rPr lang="sv-SE" dirty="0">
                <a:ea typeface="ＭＳ Ｐゴシック" pitchFamily="34" charset="-128"/>
              </a:rPr>
              <a:t>språkliga och kulturella skillnader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73" y="1803042"/>
            <a:ext cx="10515600" cy="4373921"/>
          </a:xfrm>
        </p:spPr>
        <p:txBody>
          <a:bodyPr>
            <a:normAutofit fontScale="85000" lnSpcReduction="10000"/>
          </a:bodyPr>
          <a:lstStyle/>
          <a:p>
            <a:endParaRPr lang="sv-SE" dirty="0">
              <a:latin typeface="+mj-lt"/>
              <a:ea typeface="ＭＳ Ｐゴシック" pitchFamily="34" charset="-128"/>
            </a:endParaRPr>
          </a:p>
          <a:p>
            <a:endParaRPr lang="sv-SE" dirty="0">
              <a:latin typeface="+mj-lt"/>
              <a:ea typeface="ＭＳ Ｐゴシック" pitchFamily="34" charset="-128"/>
            </a:endParaRPr>
          </a:p>
          <a:p>
            <a:r>
              <a:rPr lang="sv-SE" sz="3900" dirty="0">
                <a:latin typeface="+mj-lt"/>
                <a:ea typeface="ＭＳ Ｐゴシック" pitchFamily="34" charset="-128"/>
              </a:rPr>
              <a:t>Ideellt arbete  (svenskt/medlemskap/ folkrörelse/”ideologisk markering”)</a:t>
            </a:r>
          </a:p>
          <a:p>
            <a:r>
              <a:rPr lang="sv-SE" sz="3900" dirty="0">
                <a:latin typeface="+mj-lt"/>
                <a:ea typeface="ＭＳ Ｐゴシック" pitchFamily="34" charset="-128"/>
              </a:rPr>
              <a:t>Frivilligt arbete (skandinaviskt/europeiskt/ ”neutralt”) </a:t>
            </a:r>
          </a:p>
          <a:p>
            <a:r>
              <a:rPr lang="sv-SE" sz="3900" dirty="0">
                <a:latin typeface="+mj-lt"/>
                <a:ea typeface="ＭＳ Ｐゴシック" pitchFamily="34" charset="-128"/>
              </a:rPr>
              <a:t>Volontärarbete – (anglosaxiskt/ välgörenhet/filantropi/”ideologisk markering”)</a:t>
            </a:r>
          </a:p>
          <a:p>
            <a:r>
              <a:rPr lang="sv-SE" sz="3900" dirty="0" err="1">
                <a:latin typeface="+mj-lt"/>
                <a:ea typeface="ＭＳ Ｐゴシック" pitchFamily="34" charset="-128"/>
              </a:rPr>
              <a:t>Dugnad</a:t>
            </a:r>
            <a:r>
              <a:rPr lang="sv-SE" sz="3900" dirty="0">
                <a:latin typeface="+mj-lt"/>
                <a:ea typeface="ＭＳ Ｐゴシック" pitchFamily="34" charset="-128"/>
              </a:rPr>
              <a:t>, talko …</a:t>
            </a:r>
          </a:p>
          <a:p>
            <a:pPr marL="0" indent="0">
              <a:buNone/>
            </a:pPr>
            <a:r>
              <a:rPr lang="sv-SE" sz="3900" dirty="0">
                <a:latin typeface="+mj-lt"/>
                <a:ea typeface="ＭＳ Ｐゴシック" pitchFamily="34" charset="-128"/>
              </a:rPr>
              <a:t>  </a:t>
            </a:r>
            <a:endParaRPr lang="sv-SE" sz="3900" b="1" dirty="0">
              <a:latin typeface="+mj-lt"/>
              <a:ea typeface="ＭＳ Ｐゴシック" pitchFamily="34" charset="-128"/>
            </a:endParaRPr>
          </a:p>
          <a:p>
            <a:endParaRPr lang="sv-SE" dirty="0">
              <a:latin typeface="+mj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3103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3188" y="248142"/>
            <a:ext cx="10584616" cy="16986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v-SE" dirty="0"/>
              <a:t>Några betingelser för civilsamhällets marginalisering inom välfärdens kärnområden 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4417" y="1918953"/>
            <a:ext cx="10972800" cy="47406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endParaRPr lang="sv-SE" dirty="0">
              <a:latin typeface="+mj-lt"/>
            </a:endParaRPr>
          </a:p>
          <a:p>
            <a:pPr>
              <a:defRPr/>
            </a:pPr>
            <a:r>
              <a:rPr lang="sv-SE" dirty="0">
                <a:latin typeface="+mj-lt"/>
              </a:rPr>
              <a:t>En dominerande och mycket framgångsrik offentlig sektor; lutande sig mot en stark enhetlig stat/lokalstat </a:t>
            </a:r>
          </a:p>
          <a:p>
            <a:pPr>
              <a:defRPr/>
            </a:pPr>
            <a:r>
              <a:rPr lang="sv-SE" dirty="0">
                <a:latin typeface="+mj-lt"/>
              </a:rPr>
              <a:t>Sammantaget: en totalt dominerande diskurs där man varken kunde eller ville ifrågasätta offentlig finansiering eller offentligt utförande; korporatism och civilsamhället som ”röst”   </a:t>
            </a:r>
          </a:p>
          <a:p>
            <a:pPr marL="0" indent="0">
              <a:buNone/>
              <a:defRPr/>
            </a:pPr>
            <a:r>
              <a:rPr lang="sv-SE" dirty="0">
                <a:latin typeface="+mj-lt"/>
              </a:rPr>
              <a:t>                                       -------------------------</a:t>
            </a:r>
          </a:p>
          <a:p>
            <a:pPr>
              <a:defRPr/>
            </a:pPr>
            <a:r>
              <a:rPr lang="sv-SE" dirty="0">
                <a:latin typeface="+mj-lt"/>
              </a:rPr>
              <a:t>Den mycket låga profilen från civilsamhället som utförare och i utförarrollen</a:t>
            </a:r>
          </a:p>
          <a:p>
            <a:pPr>
              <a:defRPr/>
            </a:pPr>
            <a:r>
              <a:rPr lang="sv-SE" dirty="0">
                <a:latin typeface="+mj-lt"/>
              </a:rPr>
              <a:t>Den speciella och starkt ideologiskt präglade välfärdsforsknings-traditionen i Sverige och Norden – framgångsrik, kvalificerad, men liksom folkrörelseforskningen starkt etnocentrisk och ”husbondens röst” </a:t>
            </a:r>
          </a:p>
          <a:p>
            <a:pPr marL="0" indent="0">
              <a:buFontTx/>
              <a:buNone/>
              <a:defRPr/>
            </a:pPr>
            <a:r>
              <a:rPr lang="sv-SE" dirty="0">
                <a:latin typeface="+mj-lt"/>
              </a:rPr>
              <a:t>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57857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ubrik 1"/>
          <p:cNvSpPr>
            <a:spLocks noGrp="1"/>
          </p:cNvSpPr>
          <p:nvPr>
            <p:ph type="title"/>
          </p:nvPr>
        </p:nvSpPr>
        <p:spPr>
          <a:xfrm>
            <a:off x="2220563" y="658187"/>
            <a:ext cx="9245600" cy="1143000"/>
          </a:xfrm>
        </p:spPr>
        <p:txBody>
          <a:bodyPr>
            <a:normAutofit fontScale="90000"/>
          </a:bodyPr>
          <a:lstStyle/>
          <a:p>
            <a:r>
              <a:rPr lang="sv-SE" altLang="sv-SE" dirty="0">
                <a:ea typeface="ＭＳ Ｐゴシック" pitchFamily="34" charset="-128"/>
              </a:rPr>
              <a:t>Och vad blev resultatet för de ideella organisationerna och stiftelserna?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194806" y="2014649"/>
            <a:ext cx="9247716" cy="2897188"/>
          </a:xfrm>
        </p:spPr>
        <p:txBody>
          <a:bodyPr>
            <a:noAutofit/>
          </a:bodyPr>
          <a:lstStyle/>
          <a:p>
            <a:pPr>
              <a:defRPr/>
            </a:pPr>
            <a:endParaRPr lang="sv-SE" dirty="0"/>
          </a:p>
          <a:p>
            <a:pPr>
              <a:defRPr/>
            </a:pPr>
            <a:r>
              <a:rPr lang="sv-SE" dirty="0"/>
              <a:t>Civilsamhället, ”en relik från det förgångna”, som helt och fullt skulle ersättas av professionella inom offentlig sektor,</a:t>
            </a:r>
          </a:p>
          <a:p>
            <a:pPr marL="0" indent="0">
              <a:buFontTx/>
              <a:buNone/>
              <a:defRPr/>
            </a:pPr>
            <a:r>
              <a:rPr lang="sv-SE" dirty="0"/>
              <a:t>•  fastän välkommet att formulera nya idéer (</a:t>
            </a:r>
            <a:r>
              <a:rPr lang="sv-SE" i="1" dirty="0"/>
              <a:t>pionjärfunktionen</a:t>
            </a:r>
            <a:r>
              <a:rPr lang="sv-SE" dirty="0"/>
              <a:t>),</a:t>
            </a:r>
          </a:p>
          <a:p>
            <a:pPr marL="0" indent="0">
              <a:buFontTx/>
              <a:buNone/>
              <a:defRPr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sv-SE" dirty="0">
                <a:cs typeface="Arial" panose="020B0604020202020204" pitchFamily="34" charset="0"/>
              </a:rPr>
              <a:t>och att </a:t>
            </a:r>
            <a:r>
              <a:rPr lang="sv-SE" dirty="0"/>
              <a:t>agera som företrädare för utsatta grupper, lyfta och</a:t>
            </a:r>
          </a:p>
          <a:p>
            <a:pPr marL="0" indent="0">
              <a:buFontTx/>
              <a:buNone/>
              <a:defRPr/>
            </a:pPr>
            <a:r>
              <a:rPr lang="sv-SE" dirty="0"/>
              <a:t>   förhandla om problem och misshälligheter (</a:t>
            </a:r>
            <a:r>
              <a:rPr lang="sv-SE" i="1" dirty="0" err="1"/>
              <a:t>röstfunktionen</a:t>
            </a:r>
            <a:r>
              <a:rPr lang="sv-SE" dirty="0"/>
              <a:t>) </a:t>
            </a:r>
          </a:p>
          <a:p>
            <a:pPr marL="0" indent="0">
              <a:buFontTx/>
              <a:buNone/>
              <a:defRPr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sv-SE" dirty="0"/>
              <a:t>möjligen också agera som lågprofilerad aktör inom några</a:t>
            </a:r>
          </a:p>
          <a:p>
            <a:pPr marL="0" indent="0">
              <a:buFontTx/>
              <a:buNone/>
              <a:defRPr/>
            </a:pPr>
            <a:r>
              <a:rPr lang="sv-SE" dirty="0"/>
              <a:t>   områden  (</a:t>
            </a:r>
            <a:r>
              <a:rPr lang="sv-SE" i="1" dirty="0"/>
              <a:t>nischfunktionen</a:t>
            </a:r>
            <a:r>
              <a:rPr lang="sv-SE" dirty="0"/>
              <a:t>).</a:t>
            </a:r>
          </a:p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8201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ubrik 3"/>
          <p:cNvSpPr>
            <a:spLocks noGrp="1"/>
          </p:cNvSpPr>
          <p:nvPr>
            <p:ph type="title"/>
          </p:nvPr>
        </p:nvSpPr>
        <p:spPr>
          <a:xfrm>
            <a:off x="2207684" y="368300"/>
            <a:ext cx="9245600" cy="1765300"/>
          </a:xfrm>
        </p:spPr>
        <p:txBody>
          <a:bodyPr/>
          <a:lstStyle/>
          <a:p>
            <a:pPr algn="ctr"/>
            <a:r>
              <a:rPr lang="sv-SE" altLang="sv-SE" sz="3200" dirty="0">
                <a:ea typeface="ＭＳ Ｐゴシック" pitchFamily="34" charset="-128"/>
              </a:rPr>
              <a:t>   </a:t>
            </a:r>
            <a:r>
              <a:rPr lang="sv-SE" altLang="sv-SE" sz="4000" dirty="0">
                <a:ea typeface="ＭＳ Ｐゴシック" pitchFamily="34" charset="-128"/>
              </a:rPr>
              <a:t>Det organiserade</a:t>
            </a:r>
            <a:br>
              <a:rPr lang="sv-SE" altLang="sv-SE" sz="4000" dirty="0">
                <a:ea typeface="ＭＳ Ｐゴシック" pitchFamily="34" charset="-128"/>
              </a:rPr>
            </a:br>
            <a:r>
              <a:rPr lang="sv-SE" altLang="sv-SE" sz="4000" dirty="0">
                <a:ea typeface="ＭＳ Ｐゴシック" pitchFamily="34" charset="-128"/>
              </a:rPr>
              <a:t>    civilsamhällets konturer i Sverige </a:t>
            </a:r>
          </a:p>
        </p:txBody>
      </p:sp>
      <p:sp>
        <p:nvSpPr>
          <p:cNvPr id="6147" name="Platshållare för innehåll 4"/>
          <p:cNvSpPr>
            <a:spLocks noGrp="1"/>
          </p:cNvSpPr>
          <p:nvPr>
            <p:ph idx="1"/>
          </p:nvPr>
        </p:nvSpPr>
        <p:spPr>
          <a:xfrm>
            <a:off x="2181927" y="1970468"/>
            <a:ext cx="9247716" cy="3782991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endParaRPr lang="sv-SE" altLang="sv-SE" sz="2400" dirty="0">
              <a:ea typeface="ＭＳ Ｐゴシック" pitchFamily="34" charset="-128"/>
            </a:endParaRPr>
          </a:p>
          <a:p>
            <a:pPr>
              <a:defRPr/>
            </a:pPr>
            <a:endParaRPr lang="sv-SE" altLang="sv-SE" sz="11200" dirty="0">
              <a:latin typeface="+mj-lt"/>
              <a:ea typeface="ＭＳ Ｐゴシック" pitchFamily="34" charset="-128"/>
            </a:endParaRPr>
          </a:p>
          <a:p>
            <a:pPr>
              <a:defRPr/>
            </a:pPr>
            <a:r>
              <a:rPr lang="sv-SE" altLang="sv-SE" sz="11200" dirty="0">
                <a:latin typeface="+mj-lt"/>
                <a:ea typeface="ＭＳ Ｐゴシック" pitchFamily="34" charset="-128"/>
              </a:rPr>
              <a:t>240 000 föreningar</a:t>
            </a:r>
          </a:p>
          <a:p>
            <a:pPr>
              <a:defRPr/>
            </a:pPr>
            <a:r>
              <a:rPr lang="sv-SE" altLang="sv-SE" sz="11200" dirty="0">
                <a:latin typeface="+mj-lt"/>
                <a:ea typeface="ＭＳ Ｐゴシック" pitchFamily="34" charset="-128"/>
              </a:rPr>
              <a:t>3,5 miljoner gör ideella insatser (varav 85% är medlemmar) motsvarande ≈ 300 000 tusen heltidsårsarbeten; alltså 2/3 av alla insatser</a:t>
            </a:r>
          </a:p>
          <a:p>
            <a:pPr>
              <a:defRPr/>
            </a:pPr>
            <a:r>
              <a:rPr lang="sv-SE" altLang="sv-SE" sz="11200" dirty="0">
                <a:latin typeface="+mj-lt"/>
                <a:ea typeface="ＭＳ Ｐゴシック" pitchFamily="34" charset="-128"/>
              </a:rPr>
              <a:t>180 000 är anställda, och c:a 150 miljarder i ekonomisk omsättning            </a:t>
            </a:r>
          </a:p>
          <a:p>
            <a:pPr>
              <a:defRPr/>
            </a:pPr>
            <a:r>
              <a:rPr lang="sv-SE" altLang="sv-SE" sz="11200" dirty="0">
                <a:latin typeface="+mj-lt"/>
                <a:ea typeface="ＭＳ Ｐゴシック" pitchFamily="34" charset="-128"/>
              </a:rPr>
              <a:t>Det ”sociala”: c:a 1 miljon gör ideella insatser, mer än </a:t>
            </a:r>
          </a:p>
          <a:p>
            <a:pPr marL="0" indent="0">
              <a:buNone/>
              <a:defRPr/>
            </a:pPr>
            <a:r>
              <a:rPr lang="sv-SE" altLang="sv-SE" sz="11200" dirty="0">
                <a:latin typeface="+mj-lt"/>
                <a:ea typeface="ＭＳ Ｐゴシック" pitchFamily="34" charset="-128"/>
              </a:rPr>
              <a:t>  30 000 anställda i social omsorg </a:t>
            </a:r>
          </a:p>
          <a:p>
            <a:pPr marL="0" indent="0">
              <a:buFontTx/>
              <a:buNone/>
              <a:defRPr/>
            </a:pPr>
            <a:endParaRPr lang="sv-SE" altLang="sv-SE" sz="11200" dirty="0">
              <a:latin typeface="+mj-lt"/>
              <a:ea typeface="ＭＳ Ｐゴシック" pitchFamily="34" charset="-128"/>
            </a:endParaRPr>
          </a:p>
          <a:p>
            <a:pPr marL="0" indent="0">
              <a:buFontTx/>
              <a:buNone/>
              <a:defRPr/>
            </a:pPr>
            <a:r>
              <a:rPr lang="sv-SE" altLang="sv-SE" sz="11200" dirty="0">
                <a:latin typeface="+mj-lt"/>
                <a:ea typeface="ＭＳ Ｐゴシック" pitchFamily="34" charset="-128"/>
              </a:rPr>
              <a:t>  Och det ”oorganiserade”/tillfälligt organiserade? </a:t>
            </a:r>
          </a:p>
          <a:p>
            <a:pPr marL="0" indent="0">
              <a:buFontTx/>
              <a:buNone/>
              <a:defRPr/>
            </a:pPr>
            <a:r>
              <a:rPr lang="sv-SE" altLang="sv-SE" sz="11200" dirty="0">
                <a:latin typeface="+mj-lt"/>
                <a:ea typeface="ＭＳ Ｐゴシック" pitchFamily="34" charset="-128"/>
              </a:rPr>
              <a:t>    </a:t>
            </a:r>
          </a:p>
          <a:p>
            <a:pPr marL="0" indent="0">
              <a:buFontTx/>
              <a:buNone/>
              <a:defRPr/>
            </a:pPr>
            <a:endParaRPr lang="sv-SE" altLang="sv-SE" sz="11200" dirty="0">
              <a:latin typeface="+mj-lt"/>
              <a:ea typeface="ＭＳ Ｐゴシック" pitchFamily="34" charset="-128"/>
            </a:endParaRPr>
          </a:p>
          <a:p>
            <a:pPr>
              <a:defRPr/>
            </a:pPr>
            <a:endParaRPr lang="sv-SE" altLang="sv-SE" sz="11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0815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xmlns="" id="{227F32AE-F5E3-4454-A5FD-001CA930ADF4}"/>
              </a:ext>
            </a:extLst>
          </p:cNvPr>
          <p:cNvGraphicFramePr/>
          <p:nvPr/>
        </p:nvGraphicFramePr>
        <p:xfrm>
          <a:off x="2027548" y="1484784"/>
          <a:ext cx="8640452" cy="500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19" name="Rubrik 2">
            <a:extLst>
              <a:ext uri="{FF2B5EF4-FFF2-40B4-BE49-F238E27FC236}">
                <a16:creationId xmlns:a16="http://schemas.microsoft.com/office/drawing/2014/main" xmlns="" id="{47F34919-3587-4176-8B48-36106D6BBD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08325" y="1"/>
            <a:ext cx="6934200" cy="1800225"/>
          </a:xfrm>
        </p:spPr>
        <p:txBody>
          <a:bodyPr/>
          <a:lstStyle/>
          <a:p>
            <a:pPr algn="ctr"/>
            <a:r>
              <a:rPr lang="sv-SE" altLang="sv-SE" sz="2800" b="1">
                <a:ea typeface="ＭＳ Ｐゴシック" panose="020B0600070205080204" pitchFamily="34" charset="-128"/>
              </a:rPr>
              <a:t>Frivilligt arbete i de skandinaviska länderna, 1992-2014</a:t>
            </a:r>
            <a:br>
              <a:rPr lang="sv-SE" altLang="sv-SE" sz="2800" b="1">
                <a:ea typeface="ＭＳ Ｐゴシック" panose="020B0600070205080204" pitchFamily="34" charset="-128"/>
              </a:rPr>
            </a:br>
            <a:r>
              <a:rPr lang="sv-SE" altLang="sv-SE" sz="2800" b="1">
                <a:ea typeface="ＭＳ Ｐゴシック" panose="020B060007020508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1387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6">
            <a:extLst>
              <a:ext uri="{FF2B5EF4-FFF2-40B4-BE49-F238E27FC236}">
                <a16:creationId xmlns:a16="http://schemas.microsoft.com/office/drawing/2014/main" xmlns="" id="{6756C4E4-2E04-4F26-BE97-7532EAF95DF1}"/>
              </a:ext>
            </a:extLst>
          </p:cNvPr>
          <p:cNvGraphicFramePr/>
          <p:nvPr/>
        </p:nvGraphicFramePr>
        <p:xfrm>
          <a:off x="1847528" y="1484784"/>
          <a:ext cx="868863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xmlns="" id="{CD3E22E3-B9C8-428B-89C7-3C331213B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2038" y="476250"/>
            <a:ext cx="6934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v-SE" sz="3000" b="1" dirty="0"/>
              <a:t>Antalet organisationer där insatser görs av de aktiva medborgarna under föregående år (dito) </a:t>
            </a:r>
            <a:r>
              <a:rPr lang="sv-SE" b="1" dirty="0"/>
              <a:t> </a:t>
            </a:r>
            <a:endParaRPr lang="sv-SE" sz="2025" b="1" dirty="0"/>
          </a:p>
        </p:txBody>
      </p:sp>
    </p:spTree>
    <p:extLst>
      <p:ext uri="{BB962C8B-B14F-4D97-AF65-F5344CB8AC3E}">
        <p14:creationId xmlns:p14="http://schemas.microsoft.com/office/powerpoint/2010/main" val="3936545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ubrik 1">
            <a:extLst>
              <a:ext uri="{FF2B5EF4-FFF2-40B4-BE49-F238E27FC236}">
                <a16:creationId xmlns:a16="http://schemas.microsoft.com/office/drawing/2014/main" xmlns="" id="{DC617EFA-7312-4297-98D1-64FD2C500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1563" y="333375"/>
            <a:ext cx="6934200" cy="1143000"/>
          </a:xfrm>
        </p:spPr>
        <p:txBody>
          <a:bodyPr>
            <a:normAutofit fontScale="90000"/>
          </a:bodyPr>
          <a:lstStyle/>
          <a:p>
            <a:r>
              <a:rPr lang="sv-SE" altLang="sv-SE" sz="3200">
                <a:ea typeface="ＭＳ Ｐゴシック" panose="020B0600070205080204" pitchFamily="34" charset="-128"/>
              </a:rPr>
              <a:t>Var man gjorde frivilliga insatser i Danmark på 1990-, 200- och 2010-talet</a:t>
            </a:r>
          </a:p>
        </p:txBody>
      </p:sp>
      <p:pic>
        <p:nvPicPr>
          <p:cNvPr id="12291" name="Picture 2">
            <a:extLst>
              <a:ext uri="{FF2B5EF4-FFF2-40B4-BE49-F238E27FC236}">
                <a16:creationId xmlns:a16="http://schemas.microsoft.com/office/drawing/2014/main" xmlns="" id="{33CE9EB1-615D-4F28-B245-30DE06683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622426"/>
            <a:ext cx="8710613" cy="52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212522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ESB_Högskola">
      <a:dk1>
        <a:sysClr val="windowText" lastClr="000000"/>
      </a:dk1>
      <a:lt1>
        <a:sysClr val="window" lastClr="FFFFFF"/>
      </a:lt1>
      <a:dk2>
        <a:srgbClr val="007488"/>
      </a:dk2>
      <a:lt2>
        <a:srgbClr val="E7E6E6"/>
      </a:lt2>
      <a:accent1>
        <a:srgbClr val="007488"/>
      </a:accent1>
      <a:accent2>
        <a:srgbClr val="C1CA00"/>
      </a:accent2>
      <a:accent3>
        <a:srgbClr val="685544"/>
      </a:accent3>
      <a:accent4>
        <a:srgbClr val="ECE8E1"/>
      </a:accent4>
      <a:accent5>
        <a:srgbClr val="004E93"/>
      </a:accent5>
      <a:accent6>
        <a:srgbClr val="F3EFEC"/>
      </a:accent6>
      <a:hlink>
        <a:srgbClr val="0563C1"/>
      </a:hlink>
      <a:folHlink>
        <a:srgbClr val="954F72"/>
      </a:folHlink>
    </a:clrScheme>
    <a:fontScheme name="ESB_Högskola">
      <a:majorFont>
        <a:latin typeface="Futura Bk BT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E24A98DB-0AC4-464F-92B5-B786D7218F4E}" vid="{CCB33DED-5B4B-4C4E-AA72-E5BFDF5A4AAF}"/>
    </a:ext>
  </a:extLst>
</a:theme>
</file>

<file path=ppt/theme/themeOverride1.xml><?xml version="1.0" encoding="utf-8"?>
<a:themeOverride xmlns:a="http://schemas.openxmlformats.org/drawingml/2006/main">
  <a:clrScheme name="Standardformgivning 1">
    <a:dk1>
      <a:srgbClr val="000000"/>
    </a:dk1>
    <a:lt1>
      <a:srgbClr val="FFFFFF"/>
    </a:lt1>
    <a:dk2>
      <a:srgbClr val="007488"/>
    </a:dk2>
    <a:lt2>
      <a:srgbClr val="685544"/>
    </a:lt2>
    <a:accent1>
      <a:srgbClr val="007488"/>
    </a:accent1>
    <a:accent2>
      <a:srgbClr val="ECE8E1"/>
    </a:accent2>
    <a:accent3>
      <a:srgbClr val="FFFFFF"/>
    </a:accent3>
    <a:accent4>
      <a:srgbClr val="000000"/>
    </a:accent4>
    <a:accent5>
      <a:srgbClr val="AABCC3"/>
    </a:accent5>
    <a:accent6>
      <a:srgbClr val="D6D2CC"/>
    </a:accent6>
    <a:hlink>
      <a:srgbClr val="000000"/>
    </a:hlink>
    <a:folHlink>
      <a:srgbClr val="B2B2B2"/>
    </a:folHlink>
  </a:clrScheme>
  <a:fontScheme name="Standardformgivning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922</TotalTime>
  <Words>645</Words>
  <Application>Microsoft Office PowerPoint</Application>
  <PresentationFormat>Bredbild</PresentationFormat>
  <Paragraphs>90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Futura Bk BT</vt:lpstr>
      <vt:lpstr>Garamond</vt:lpstr>
      <vt:lpstr>Times New Roman</vt:lpstr>
      <vt:lpstr>Blank</vt:lpstr>
      <vt:lpstr>    Civilsamhällets betydelse i Sverige och övriga Skandinavien </vt:lpstr>
      <vt:lpstr>Några utgångspunkter I –  ”bestämningar” </vt:lpstr>
      <vt:lpstr>  Några utgångspunkter II –  språkliga och kulturella skillnader</vt:lpstr>
      <vt:lpstr>Några betingelser för civilsamhällets marginalisering inom välfärdens kärnområden  </vt:lpstr>
      <vt:lpstr>Och vad blev resultatet för de ideella organisationerna och stiftelserna?</vt:lpstr>
      <vt:lpstr>   Det organiserade     civilsamhällets konturer i Sverige </vt:lpstr>
      <vt:lpstr>Frivilligt arbete i de skandinaviska länderna, 1992-2014  </vt:lpstr>
      <vt:lpstr>Antalet organisationer där insatser görs av de aktiva medborgarna under föregående år (dito)  </vt:lpstr>
      <vt:lpstr>Var man gjorde frivilliga insatser i Danmark på 1990-, 200- och 2010-talet</vt:lpstr>
      <vt:lpstr>Var man gjorde frivilliga insatser i Norge på 1990-, 2000- och 2010-talet</vt:lpstr>
      <vt:lpstr>Var man gjorde frivilliga insatser i Sverige på 1990-, 2000- och 2010-talet</vt:lpstr>
      <vt:lpstr>Varför finns det ett så stort civilsamhälle, så många organisationer och ett så omfattande ideellt engagemang i Skandinavien I</vt:lpstr>
      <vt:lpstr>Varför finns det ett så stort civilsamhälle, så många organisationer och ett så omfattande ideellt engagemang i Skandinavien? II</vt:lpstr>
      <vt:lpstr>Varför finns det ett så stort civilsamhälle, så många organisationer och ett så omfattande ideellt engagemang i Sverige? III</vt:lpstr>
    </vt:vector>
  </TitlesOfParts>
  <Company>Ersta Sköndal högskola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 civila samhället I</dc:title>
  <dc:creator>Svedberg Lars</dc:creator>
  <cp:lastModifiedBy>Gunnar</cp:lastModifiedBy>
  <cp:revision>87</cp:revision>
  <cp:lastPrinted>2018-01-22T21:24:42Z</cp:lastPrinted>
  <dcterms:created xsi:type="dcterms:W3CDTF">2018-01-21T12:56:35Z</dcterms:created>
  <dcterms:modified xsi:type="dcterms:W3CDTF">2018-11-09T21:05:19Z</dcterms:modified>
</cp:coreProperties>
</file>