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84" r:id="rId5"/>
    <p:sldId id="260" r:id="rId6"/>
    <p:sldId id="271" r:id="rId7"/>
    <p:sldId id="273" r:id="rId8"/>
    <p:sldId id="274" r:id="rId9"/>
    <p:sldId id="275" r:id="rId10"/>
    <p:sldId id="276" r:id="rId11"/>
    <p:sldId id="278" r:id="rId12"/>
    <p:sldId id="279" r:id="rId13"/>
    <p:sldId id="269" r:id="rId14"/>
    <p:sldId id="280" r:id="rId15"/>
    <p:sldId id="261" r:id="rId16"/>
    <p:sldId id="262" r:id="rId17"/>
    <p:sldId id="283" r:id="rId18"/>
    <p:sldId id="281" r:id="rId19"/>
    <p:sldId id="282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ro Westerholm" initials="BW" lastIdx="1" clrIdx="0">
    <p:extLst>
      <p:ext uri="{19B8F6BF-5375-455C-9EA6-DF929625EA0E}">
        <p15:presenceInfo xmlns:p15="http://schemas.microsoft.com/office/powerpoint/2012/main" userId="S-1-5-21-2076390139-892758886-829235722-20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8T15:57:58.09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CAEE7-19A5-40A6-9826-2341E40B3664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1CDE5-C2B1-4D7F-BF1F-99C4E9995E3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499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02EA-D7E3-40CE-9CF1-A89CFC085ACE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E24E8-ECE3-4F7A-9D85-6C8DFD99108D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13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unga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unga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unga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unga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unga" panose="020B05020402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unga" panose="020B05020402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unga" panose="020B05020402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unga" panose="020B05020402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unga" panose="020B0502040204020203" pitchFamily="34" charset="0"/>
              </a:defRPr>
            </a:lvl9pPr>
          </a:lstStyle>
          <a:p>
            <a:fld id="{93810CBB-6C6E-49D3-82FF-67A4AA877A92}" type="slidenum">
              <a:rPr lang="sv-SE" altLang="sv-SE" smtClean="0">
                <a:latin typeface="Arial" panose="020B0604020202020204" pitchFamily="34" charset="0"/>
              </a:rPr>
              <a:pPr/>
              <a:t>3</a:t>
            </a:fld>
            <a:endParaRPr lang="sv-SE" altLang="sv-SE" dirty="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113565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dirty="0" smtClean="0"/>
          </a:p>
        </p:txBody>
      </p:sp>
      <p:sp>
        <p:nvSpPr>
          <p:cNvPr id="542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7270544-3F99-4761-8511-7F8FE522D25F}" type="slidenum">
              <a:rPr lang="sv-SE" altLang="sv-SE" smtClean="0"/>
              <a:pPr/>
              <a:t>13</a:t>
            </a:fld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409941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63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08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89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039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29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6357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03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193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07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087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15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6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408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778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825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305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5E1E-636B-4445-B4B9-90B925EABE02}" type="datetimeFigureOut">
              <a:rPr lang="sv-SE" smtClean="0"/>
              <a:t>2015-04-01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9A5FBF-FF16-4295-BA34-8CC05A6819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873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79246" y="1235990"/>
            <a:ext cx="8915399" cy="2262781"/>
          </a:xfrm>
        </p:spPr>
        <p:txBody>
          <a:bodyPr/>
          <a:lstStyle/>
          <a:p>
            <a:r>
              <a:rPr lang="sv-SE" dirty="0" smtClean="0"/>
              <a:t>Välfärdens utmaningar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3200" dirty="0" smtClean="0"/>
              <a:t>Barbro </a:t>
            </a:r>
            <a:r>
              <a:rPr lang="sv-SE" sz="3200" dirty="0" smtClean="0"/>
              <a:t>Westerholm </a:t>
            </a:r>
          </a:p>
          <a:p>
            <a:r>
              <a:rPr lang="sv-SE" sz="3200" dirty="0" smtClean="0"/>
              <a:t>Tankesmedjan 60+ 2015 04 16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95912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Ivar Lo-Johansson</a:t>
            </a:r>
            <a:br>
              <a:rPr lang="sv-SE" sz="3600" dirty="0"/>
            </a:br>
            <a:r>
              <a:rPr lang="sv-SE" sz="3600" dirty="0"/>
              <a:t>Ålderdoms-Sverige 1952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”Det industrialiserade samhället kan inte alls tillvarata åldringarnas arbetskraft”</a:t>
            </a:r>
          </a:p>
          <a:p>
            <a:r>
              <a:rPr lang="sv-SE" sz="2000" dirty="0" smtClean="0"/>
              <a:t>”</a:t>
            </a:r>
            <a:r>
              <a:rPr lang="sv-SE" sz="2000" dirty="0"/>
              <a:t>I en modern fabrik eller på ett modernt </a:t>
            </a:r>
            <a:r>
              <a:rPr lang="sv-SE" sz="2000" dirty="0" smtClean="0"/>
              <a:t>kontor </a:t>
            </a:r>
            <a:r>
              <a:rPr lang="sv-SE" sz="2000" dirty="0"/>
              <a:t>är gamlingen totalt ur leken</a:t>
            </a:r>
            <a:r>
              <a:rPr lang="sv-SE" sz="2000" dirty="0" smtClean="0"/>
              <a:t>”</a:t>
            </a:r>
          </a:p>
          <a:p>
            <a:r>
              <a:rPr lang="sv-SE" sz="2000" dirty="0" smtClean="0"/>
              <a:t>”Hobbies</a:t>
            </a:r>
            <a:r>
              <a:rPr lang="sv-SE" sz="2000" dirty="0"/>
              <a:t>” räcker inte till att ersätta arbetets centrala plats</a:t>
            </a:r>
            <a:r>
              <a:rPr lang="sv-SE" sz="2000" dirty="0" smtClean="0"/>
              <a:t>”</a:t>
            </a:r>
          </a:p>
          <a:p>
            <a:r>
              <a:rPr lang="sv-SE" sz="2000" dirty="0" smtClean="0"/>
              <a:t>”Det </a:t>
            </a:r>
            <a:r>
              <a:rPr lang="sv-SE" sz="2000" dirty="0"/>
              <a:t>borde ute i produktionen kunna skapas åldringsyrken, där inget annat är möjligt, halvtidstjänst för gamla osv. Allting skulle vara bättre än en anbefalld sysslolöshet”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3926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Alla ska känna sig behövda oavsett kronologisk ålder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sz="3200" dirty="0" smtClean="0"/>
              <a:t>Med alla avses alla generationer</a:t>
            </a:r>
          </a:p>
          <a:p>
            <a:r>
              <a:rPr lang="sv-SE" sz="3200" dirty="0" smtClean="0"/>
              <a:t>Det ska finnas en arbetsmarknad för alla</a:t>
            </a:r>
          </a:p>
          <a:p>
            <a:r>
              <a:rPr lang="sv-SE" sz="3200" dirty="0" smtClean="0"/>
              <a:t>Ideella insatser ska uppskattas till sitt fulla värde – in i nationalräkenskaperna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74878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800" dirty="0" smtClean="0"/>
              <a:t>En utmaning att skapa en bostadsmarknad för alla behov</a:t>
            </a:r>
            <a:endParaRPr lang="sv-SE" sz="4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Ordinärt boende – anpassa till funktionshinder</a:t>
            </a:r>
          </a:p>
          <a:p>
            <a:r>
              <a:rPr lang="sv-SE" dirty="0" smtClean="0"/>
              <a:t>Seniorboenden – 2011 fanns 32 600, 2 600 planerade</a:t>
            </a:r>
          </a:p>
          <a:p>
            <a:r>
              <a:rPr lang="sv-SE" dirty="0" smtClean="0"/>
              <a:t>Trygghetsboenden – 2700 beviljats investeringsstöd, 80 kommuner planerar att bygga 2 200 lgh under de närmaste två åren</a:t>
            </a:r>
          </a:p>
          <a:p>
            <a:r>
              <a:rPr lang="sv-SE" dirty="0" smtClean="0"/>
              <a:t>112 kommuner underskott på seniorbostäder</a:t>
            </a:r>
          </a:p>
          <a:p>
            <a:r>
              <a:rPr lang="sv-SE" dirty="0" smtClean="0"/>
              <a:t>126 kommuner underskott på trygghetsbostäder</a:t>
            </a:r>
          </a:p>
          <a:p>
            <a:r>
              <a:rPr lang="sv-SE" dirty="0" smtClean="0"/>
              <a:t>30 % av kommunerna har brist på vård- och omsorgsboenden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773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de-DE" altLang="sv-SE" sz="2800" dirty="0"/>
              <a:t>Vård- och omsorgsboenden</a:t>
            </a:r>
            <a:br>
              <a:rPr lang="de-DE" altLang="sv-SE" sz="2800" dirty="0"/>
            </a:br>
            <a:r>
              <a:rPr lang="de-DE" altLang="sv-SE" sz="2400" dirty="0"/>
              <a:t>Viktigt att beakta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sv-SE" sz="2400" dirty="0"/>
              <a:t>Socialt innehåll i vardagen </a:t>
            </a:r>
            <a:r>
              <a:rPr lang="de-DE" altLang="sv-SE" sz="2400" b="1" dirty="0"/>
              <a:t>– kulturen i vården</a:t>
            </a:r>
          </a:p>
          <a:p>
            <a:pPr eaLnBrk="1" hangingPunct="1"/>
            <a:r>
              <a:rPr lang="de-DE" altLang="sv-SE" sz="2400" dirty="0"/>
              <a:t>Djur i boendena</a:t>
            </a:r>
          </a:p>
          <a:p>
            <a:pPr eaLnBrk="1" hangingPunct="1"/>
            <a:r>
              <a:rPr lang="de-DE" altLang="sv-SE" sz="2400" dirty="0"/>
              <a:t>Boenden för utlandsfödda, HBT-personer och forskning om detta</a:t>
            </a:r>
          </a:p>
          <a:p>
            <a:pPr eaLnBrk="1" hangingPunct="1"/>
            <a:r>
              <a:rPr lang="de-DE" altLang="sv-SE" sz="2400" dirty="0"/>
              <a:t>Forskning om hur utformning och miljö samspelar med god omvårdnad och meningsfull tillvaro</a:t>
            </a:r>
          </a:p>
          <a:p>
            <a:pPr eaLnBrk="1" hangingPunct="1"/>
            <a:endParaRPr lang="de-DE" alt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9563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En utmaning att rätt använda ny teknik som robotar och övervakningskameror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Kolla att tekniken fungerar</a:t>
            </a:r>
          </a:p>
          <a:p>
            <a:r>
              <a:rPr lang="sv-SE" sz="3200" dirty="0" smtClean="0"/>
              <a:t>Den enskilde ska bestämma om användning och ha rätt att ångra sig</a:t>
            </a:r>
          </a:p>
          <a:p>
            <a:r>
              <a:rPr lang="sv-SE" sz="3200" dirty="0" smtClean="0"/>
              <a:t>Får inte införas för att ersätta personal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60430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920999" y="498838"/>
            <a:ext cx="7344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sv-SE" sz="2800" dirty="0"/>
              <a:t>Olika typer av robotar i äldrevården och omsorgen</a:t>
            </a:r>
          </a:p>
          <a:p>
            <a:pPr hangingPunct="0"/>
            <a:endParaRPr lang="sv-SE" sz="2800" dirty="0"/>
          </a:p>
        </p:txBody>
      </p:sp>
      <p:sp>
        <p:nvSpPr>
          <p:cNvPr id="2" name="textruta 1"/>
          <p:cNvSpPr txBox="1"/>
          <p:nvPr/>
        </p:nvSpPr>
        <p:spPr>
          <a:xfrm>
            <a:off x="2074333" y="1545166"/>
            <a:ext cx="279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Aft>
                <a:spcPts val="1200"/>
              </a:spcAft>
              <a:buFont typeface="Arial"/>
              <a:buChar char="•"/>
            </a:pPr>
            <a:r>
              <a:rPr lang="sv-SE" sz="2000" dirty="0"/>
              <a:t>Kommunikation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4" y="1205147"/>
            <a:ext cx="3802177" cy="495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920999" y="498838"/>
            <a:ext cx="7344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sv-SE" sz="2800" dirty="0"/>
              <a:t>Olika typer av robotar i äldrevården och omsorgen</a:t>
            </a:r>
          </a:p>
          <a:p>
            <a:pPr hangingPunct="0"/>
            <a:endParaRPr lang="sv-SE" sz="2800" dirty="0"/>
          </a:p>
        </p:txBody>
      </p:sp>
      <p:sp>
        <p:nvSpPr>
          <p:cNvPr id="2" name="textruta 1"/>
          <p:cNvSpPr txBox="1"/>
          <p:nvPr/>
        </p:nvSpPr>
        <p:spPr>
          <a:xfrm>
            <a:off x="2074333" y="1545166"/>
            <a:ext cx="279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Aft>
                <a:spcPts val="1200"/>
              </a:spcAft>
              <a:buFont typeface="Arial"/>
              <a:buChar char="•"/>
            </a:pPr>
            <a:r>
              <a:rPr lang="sv-SE" sz="2000" dirty="0" smtClean="0"/>
              <a:t>Rörelseassistans </a:t>
            </a:r>
            <a:r>
              <a:rPr lang="sv-SE" sz="2000" dirty="0"/>
              <a:t>(robotdräkt, exoskele</a:t>
            </a:r>
            <a:r>
              <a:rPr lang="sv-SE" sz="2400" dirty="0"/>
              <a:t>tt)</a:t>
            </a:r>
          </a:p>
          <a:p>
            <a:endParaRPr lang="sv-SE" sz="24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67" y="1045633"/>
            <a:ext cx="4305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Sjukvård efter behov</a:t>
            </a:r>
            <a:br>
              <a:rPr lang="sv-SE" dirty="0" smtClean="0"/>
            </a:br>
            <a:r>
              <a:rPr lang="sv-SE" dirty="0" smtClean="0"/>
              <a:t>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Vård på rätt nivå – i hemmet, på vårdcentralen, på sjukhuset </a:t>
            </a:r>
          </a:p>
          <a:p>
            <a:r>
              <a:rPr lang="sv-SE" sz="2800" dirty="0" smtClean="0"/>
              <a:t>Organisation primärvården – ÄVC vid sidan av MVC och BVC</a:t>
            </a:r>
          </a:p>
          <a:p>
            <a:r>
              <a:rPr lang="sv-SE" sz="2800" dirty="0" smtClean="0"/>
              <a:t>Samordning av insatser</a:t>
            </a:r>
          </a:p>
          <a:p>
            <a:r>
              <a:rPr lang="sv-SE" sz="2800" dirty="0" smtClean="0"/>
              <a:t>Och lär av glesbygdsmedicinen</a:t>
            </a:r>
          </a:p>
          <a:p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410319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Tillgång till kunnig personal med</a:t>
            </a:r>
            <a:br>
              <a:rPr lang="sv-SE" dirty="0" smtClean="0"/>
            </a:br>
            <a:r>
              <a:rPr lang="sv-SE" dirty="0" smtClean="0"/>
              <a:t>förmåga till empati - en utmaning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50221" y="3080378"/>
            <a:ext cx="8915400" cy="3777622"/>
          </a:xfrm>
        </p:spPr>
        <p:txBody>
          <a:bodyPr>
            <a:normAutofit/>
          </a:bodyPr>
          <a:lstStyle/>
          <a:p>
            <a:r>
              <a:rPr lang="sv-SE" sz="4000" dirty="0" smtClean="0"/>
              <a:t>Grundutbildningens innehåll</a:t>
            </a:r>
          </a:p>
          <a:p>
            <a:r>
              <a:rPr lang="sv-SE" sz="4000" dirty="0" smtClean="0"/>
              <a:t>Fortbildning</a:t>
            </a:r>
          </a:p>
          <a:p>
            <a:r>
              <a:rPr lang="sv-SE" sz="4000" dirty="0" smtClean="0"/>
              <a:t>Tid för självrannsakan i jobbet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6155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Medicinska ingrepp får inte övergå i övergrepp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89212" y="4236711"/>
            <a:ext cx="8915399" cy="860400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 smtClean="0"/>
              <a:t>Låt den årsrika människan få släppa taget om livet när hon känner att det är dags.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95290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kommer jag att tala om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Demografi</a:t>
            </a:r>
          </a:p>
          <a:p>
            <a:r>
              <a:rPr lang="sv-SE" sz="2400" dirty="0" smtClean="0"/>
              <a:t>Pensioner</a:t>
            </a:r>
          </a:p>
          <a:p>
            <a:r>
              <a:rPr lang="sv-SE" sz="2400" dirty="0" smtClean="0"/>
              <a:t>Årsrika människors livskvalitet och hälsa</a:t>
            </a:r>
          </a:p>
          <a:p>
            <a:r>
              <a:rPr lang="sv-SE" sz="2400" dirty="0" smtClean="0"/>
              <a:t>Bra boende</a:t>
            </a:r>
          </a:p>
          <a:p>
            <a:r>
              <a:rPr lang="sv-SE" sz="2400" dirty="0" smtClean="0"/>
              <a:t>Teknik i vård och omsorg</a:t>
            </a:r>
          </a:p>
          <a:p>
            <a:r>
              <a:rPr lang="sv-SE" sz="2400" dirty="0" smtClean="0"/>
              <a:t>Sjukvård</a:t>
            </a:r>
          </a:p>
          <a:p>
            <a:r>
              <a:rPr lang="sv-SE" sz="2400" dirty="0" smtClean="0"/>
              <a:t>Personal – kvalitet och tillgång</a:t>
            </a:r>
          </a:p>
          <a:p>
            <a:r>
              <a:rPr lang="sv-SE" sz="2400" dirty="0" smtClean="0"/>
              <a:t>Livets sista tid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6276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GB" altLang="sv-SE" dirty="0" smtClean="0"/>
              <a:t>Några fakta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1484313"/>
            <a:ext cx="6592888" cy="37782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sv-SE" sz="2400" dirty="0"/>
              <a:t>Idag lever vi ett kvarts sekel längre än för 100 år sedan</a:t>
            </a:r>
          </a:p>
          <a:p>
            <a:pPr eaLnBrk="1" hangingPunct="1">
              <a:lnSpc>
                <a:spcPct val="80000"/>
              </a:lnSpc>
            </a:pPr>
            <a:endParaRPr lang="en-GB" altLang="sv-SE" sz="2400" dirty="0"/>
          </a:p>
          <a:p>
            <a:pPr eaLnBrk="1" hangingPunct="1">
              <a:lnSpc>
                <a:spcPct val="80000"/>
              </a:lnSpc>
            </a:pPr>
            <a:r>
              <a:rPr lang="en-GB" altLang="sv-SE" sz="2400" dirty="0"/>
              <a:t>Medellivslängden för män är 80 år, för kvinnor 84 år</a:t>
            </a:r>
          </a:p>
          <a:p>
            <a:pPr eaLnBrk="1" hangingPunct="1">
              <a:lnSpc>
                <a:spcPct val="80000"/>
              </a:lnSpc>
            </a:pPr>
            <a:endParaRPr lang="en-GB" altLang="sv-SE" sz="2400" dirty="0"/>
          </a:p>
          <a:p>
            <a:pPr eaLnBrk="1" hangingPunct="1">
              <a:lnSpc>
                <a:spcPct val="80000"/>
              </a:lnSpc>
            </a:pPr>
            <a:r>
              <a:rPr lang="en-GB" altLang="sv-SE" sz="2400" dirty="0"/>
              <a:t>Hälften av de som föds idag antas </a:t>
            </a:r>
            <a:r>
              <a:rPr lang="en-GB" altLang="sv-SE" sz="2400" dirty="0" smtClean="0"/>
              <a:t>att komma </a:t>
            </a:r>
            <a:r>
              <a:rPr lang="en-GB" altLang="sv-SE" sz="2400" dirty="0"/>
              <a:t>bli 100 år</a:t>
            </a:r>
          </a:p>
          <a:p>
            <a:pPr eaLnBrk="1" hangingPunct="1">
              <a:lnSpc>
                <a:spcPct val="80000"/>
              </a:lnSpc>
            </a:pPr>
            <a:endParaRPr lang="en-GB" altLang="sv-SE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sv-SE" sz="2400" dirty="0" smtClean="0"/>
              <a:t>Varje år insjuknar c:a 24 000 personer i demens. Totalkostnad 27,7 miljarder (</a:t>
            </a:r>
            <a:r>
              <a:rPr lang="en-GB" altLang="sv-SE" sz="2000" dirty="0" smtClean="0"/>
              <a:t>Anders Sköldunger 2015)</a:t>
            </a:r>
            <a:endParaRPr lang="en-GB" altLang="sv-SE" sz="2000" dirty="0"/>
          </a:p>
        </p:txBody>
      </p:sp>
    </p:spTree>
    <p:extLst>
      <p:ext uri="{BB962C8B-B14F-4D97-AF65-F5344CB8AC3E}">
        <p14:creationId xmlns:p14="http://schemas.microsoft.com/office/powerpoint/2010/main" val="338242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Idag har 205 000 personer varav 140 000 kvinnor en pension som ligger under EU:s fattigdomsgräns 11 000 kr per månad.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800" dirty="0" smtClean="0"/>
          </a:p>
          <a:p>
            <a:r>
              <a:rPr lang="sv-SE" sz="2400" dirty="0" smtClean="0"/>
              <a:t>En </a:t>
            </a:r>
            <a:r>
              <a:rPr lang="sv-SE" sz="2400" dirty="0"/>
              <a:t>utmaning att utveckla pensionssystemet så att det är hållbart inte bara för samhället utan också för den </a:t>
            </a:r>
            <a:r>
              <a:rPr lang="sv-SE" sz="2400" dirty="0" smtClean="0"/>
              <a:t>enskilde</a:t>
            </a:r>
          </a:p>
          <a:p>
            <a:endParaRPr lang="sv-SE" sz="2400" dirty="0" smtClean="0"/>
          </a:p>
          <a:p>
            <a:r>
              <a:rPr lang="sv-SE" sz="2400" dirty="0" smtClean="0"/>
              <a:t>Och vi måste också se på utgifterna – tandvård, läkemedelskostnader  mm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7362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Bevara hälsa – en utmaning av </a:t>
            </a:r>
            <a:br>
              <a:rPr lang="sv-SE" dirty="0" smtClean="0"/>
            </a:br>
            <a:r>
              <a:rPr lang="sv-SE" dirty="0" smtClean="0"/>
              <a:t>mänskliga men också ekonomiska skäl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Skador </a:t>
            </a:r>
          </a:p>
          <a:p>
            <a:r>
              <a:rPr lang="sv-SE" dirty="0" smtClean="0"/>
              <a:t>Fysisk aktivitet</a:t>
            </a:r>
          </a:p>
          <a:p>
            <a:r>
              <a:rPr lang="sv-SE" dirty="0" smtClean="0"/>
              <a:t>Munhälsa</a:t>
            </a:r>
          </a:p>
          <a:p>
            <a:r>
              <a:rPr lang="sv-SE" dirty="0" smtClean="0"/>
              <a:t>Mat – nutrition – måltider</a:t>
            </a:r>
          </a:p>
          <a:p>
            <a:r>
              <a:rPr lang="sv-SE" dirty="0" smtClean="0"/>
              <a:t>Nej till tobak – tobaksskadorna, 30 miljarder kronor/år</a:t>
            </a:r>
          </a:p>
          <a:p>
            <a:r>
              <a:rPr lang="sv-SE" dirty="0" smtClean="0"/>
              <a:t>Respekt för alkoholen</a:t>
            </a:r>
          </a:p>
          <a:p>
            <a:r>
              <a:rPr lang="sv-SE" dirty="0" smtClean="0"/>
              <a:t>Optimal läkemedelsbehandling – felaktig användning, 15 – 20 miljarder/år </a:t>
            </a:r>
          </a:p>
          <a:p>
            <a:r>
              <a:rPr lang="sv-SE" dirty="0" smtClean="0"/>
              <a:t>Tillgång till reparationsmedicinska insatser</a:t>
            </a:r>
          </a:p>
          <a:p>
            <a:r>
              <a:rPr lang="sv-SE" dirty="0" smtClean="0"/>
              <a:t>Tillgång till rehabilitering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70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Den största utmaningen:</a:t>
            </a:r>
            <a:br>
              <a:rPr lang="sv-SE" dirty="0" smtClean="0"/>
            </a:br>
            <a:r>
              <a:rPr lang="sv-SE" dirty="0" smtClean="0"/>
              <a:t>Att alla människor känner sig behövda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pPr marL="0" indent="0">
              <a:buNone/>
            </a:pPr>
            <a:r>
              <a:rPr lang="sv-SE" sz="2800" dirty="0" smtClean="0"/>
              <a:t>WHO Health Crisis 2000 (1982) fritt översatt:</a:t>
            </a:r>
          </a:p>
          <a:p>
            <a:pPr marL="0" indent="0">
              <a:buNone/>
            </a:pPr>
            <a:r>
              <a:rPr lang="sv-SE" sz="2800" dirty="0" smtClean="0"/>
              <a:t>”De som löper störst risk att möta ohälsa är arbetslösa ungdomar och </a:t>
            </a:r>
          </a:p>
          <a:p>
            <a:pPr marL="0" indent="0">
              <a:buNone/>
            </a:pPr>
            <a:r>
              <a:rPr lang="sv-SE" sz="2800" dirty="0" smtClean="0"/>
              <a:t>äldre som känner att de inte längre behövs”.</a:t>
            </a:r>
          </a:p>
          <a:p>
            <a:pPr marL="0" indent="0">
              <a:buNone/>
            </a:pPr>
            <a:endParaRPr lang="sv-SE" sz="2800" dirty="0" smtClean="0"/>
          </a:p>
          <a:p>
            <a:pPr marL="0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1807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Äldre på lan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844675"/>
            <a:ext cx="591661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Arbete </a:t>
            </a:r>
            <a:r>
              <a:rPr lang="sv-SE" sz="4000" dirty="0" smtClean="0"/>
              <a:t>igår – alla behövdes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727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Bondesamhället</a:t>
            </a:r>
            <a:br>
              <a:rPr lang="sv-SE" sz="3600" dirty="0"/>
            </a:br>
            <a:r>
              <a:rPr lang="sv-SE" sz="3600" dirty="0"/>
              <a:t>Alla behövdes</a:t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963119"/>
            <a:ext cx="8915400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v-SE" sz="2400" i="1" dirty="0"/>
              <a:t>Ivar Lo-Johansson, 1952: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400" dirty="0"/>
              <a:t>”Det gamla bondesamhället kunde tillvarata åldringarnas arbetskraft till det yttersta”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sv-SE" sz="2400" dirty="0"/>
              <a:t>”En gamling kunde laga mat, sprita tufs, vakta barn, nysta garn, slöjda, spinna”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sv-SE" sz="2400" dirty="0"/>
              <a:t>”Det barnen fick lära sig av omvärlden, av åsikter, fick de av far- eller morföräldrar” </a:t>
            </a:r>
          </a:p>
        </p:txBody>
      </p:sp>
    </p:spTree>
    <p:extLst>
      <p:ext uri="{BB962C8B-B14F-4D97-AF65-F5344CB8AC3E}">
        <p14:creationId xmlns:p14="http://schemas.microsoft.com/office/powerpoint/2010/main" val="284626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VIDAB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01" y="2464527"/>
            <a:ext cx="773747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Industrisamhället </a:t>
            </a:r>
            <a:r>
              <a:rPr lang="sv-SE" dirty="0" smtClean="0"/>
              <a:t>följde –</a:t>
            </a:r>
            <a:br>
              <a:rPr lang="sv-SE" dirty="0" smtClean="0"/>
            </a:br>
            <a:r>
              <a:rPr lang="sv-SE" dirty="0" smtClean="0"/>
              <a:t>många behövdes men inte alla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4225862"/>
      </p:ext>
    </p:extLst>
  </p:cSld>
  <p:clrMapOvr>
    <a:masterClrMapping/>
  </p:clrMapOvr>
</p:sld>
</file>

<file path=ppt/theme/theme1.xml><?xml version="1.0" encoding="utf-8"?>
<a:theme xmlns:a="http://schemas.openxmlformats.org/drawingml/2006/main" name="Slinga">
  <a:themeElements>
    <a:clrScheme name="Slin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n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n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</TotalTime>
  <Words>624</Words>
  <Application>Microsoft Office PowerPoint</Application>
  <PresentationFormat>Bredbild</PresentationFormat>
  <Paragraphs>92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Verdana</vt:lpstr>
      <vt:lpstr>Wingdings 3</vt:lpstr>
      <vt:lpstr>Slinga</vt:lpstr>
      <vt:lpstr>Välfärdens utmaningar </vt:lpstr>
      <vt:lpstr>Vad kommer jag att tala om</vt:lpstr>
      <vt:lpstr>Några fakta</vt:lpstr>
      <vt:lpstr>Idag har 205 000 personer varav 140 000 kvinnor en pension som ligger under EU:s fattigdomsgräns 11 000 kr per månad. </vt:lpstr>
      <vt:lpstr>Bevara hälsa – en utmaning av  mänskliga men också ekonomiska skäl</vt:lpstr>
      <vt:lpstr>Den största utmaningen: Att alla människor känner sig behövda</vt:lpstr>
      <vt:lpstr>Arbete igår – alla behövdes</vt:lpstr>
      <vt:lpstr>Bondesamhället Alla behövdes </vt:lpstr>
      <vt:lpstr>Industrisamhället följde – många behövdes men inte alla</vt:lpstr>
      <vt:lpstr>Ivar Lo-Johansson Ålderdoms-Sverige 1952</vt:lpstr>
      <vt:lpstr>Alla ska känna sig behövda oavsett kronologisk ålder</vt:lpstr>
      <vt:lpstr>En utmaning att skapa en bostadsmarknad för alla behov</vt:lpstr>
      <vt:lpstr>Vård- och omsorgsboenden Viktigt att beakta</vt:lpstr>
      <vt:lpstr>En utmaning att rätt använda ny teknik som robotar och övervakningskameror</vt:lpstr>
      <vt:lpstr>PowerPoint-presentation</vt:lpstr>
      <vt:lpstr>PowerPoint-presentation</vt:lpstr>
      <vt:lpstr>Sjukvård efter behov Utmaningar</vt:lpstr>
      <vt:lpstr>Tillgång till kunnig personal med förmåga till empati - en utmaning</vt:lpstr>
      <vt:lpstr>Medicinska ingrepp får inte övergå i övergrepp</vt:lpstr>
    </vt:vector>
  </TitlesOfParts>
  <Company>Riksdagen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Välfärdens utmaningar</dc:title>
  <dc:creator>Barbro Westerholm</dc:creator>
  <cp:lastModifiedBy>Barbro Westerholm</cp:lastModifiedBy>
  <cp:revision>20</cp:revision>
  <cp:lastPrinted>2015-03-01T19:11:28Z</cp:lastPrinted>
  <dcterms:created xsi:type="dcterms:W3CDTF">2015-02-28T14:43:22Z</dcterms:created>
  <dcterms:modified xsi:type="dcterms:W3CDTF">2015-04-01T09:41:07Z</dcterms:modified>
</cp:coreProperties>
</file>